
<file path=[Content_Types].xml><?xml version="1.0" encoding="utf-8"?>
<Types xmlns="http://schemas.openxmlformats.org/package/2006/content-types">
  <Default Extension="png" ContentType="image/png"/>
  <Default Extension="bin" ContentType="application/vnd.openxmlformats-officedocument.oleObject"/>
  <Default Extension="wmf" ContentType="image/x-w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5" r:id="rId1"/>
  </p:sldMasterIdLst>
  <p:notesMasterIdLst>
    <p:notesMasterId r:id="rId18"/>
  </p:notesMasterIdLst>
  <p:handoutMasterIdLst>
    <p:handoutMasterId r:id="rId19"/>
  </p:handoutMasterIdLst>
  <p:sldIdLst>
    <p:sldId id="347" r:id="rId2"/>
    <p:sldId id="339" r:id="rId3"/>
    <p:sldId id="349" r:id="rId4"/>
    <p:sldId id="348" r:id="rId5"/>
    <p:sldId id="342" r:id="rId6"/>
    <p:sldId id="351" r:id="rId7"/>
    <p:sldId id="352" r:id="rId8"/>
    <p:sldId id="341" r:id="rId9"/>
    <p:sldId id="345" r:id="rId10"/>
    <p:sldId id="353" r:id="rId11"/>
    <p:sldId id="354" r:id="rId12"/>
    <p:sldId id="355" r:id="rId13"/>
    <p:sldId id="346" r:id="rId14"/>
    <p:sldId id="357" r:id="rId15"/>
    <p:sldId id="358" r:id="rId16"/>
    <p:sldId id="359" r:id="rId17"/>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ＭＳ Ｐゴシック" charset="-128"/>
        <a:cs typeface="+mn-cs"/>
      </a:defRPr>
    </a:lvl1pPr>
    <a:lvl2pPr marL="457200" algn="l" rtl="0" fontAlgn="base">
      <a:spcBef>
        <a:spcPct val="0"/>
      </a:spcBef>
      <a:spcAft>
        <a:spcPct val="0"/>
      </a:spcAft>
      <a:defRPr kern="1200">
        <a:solidFill>
          <a:schemeClr val="tx1"/>
        </a:solidFill>
        <a:latin typeface="Arial" charset="0"/>
        <a:ea typeface="ＭＳ Ｐゴシック" charset="-128"/>
        <a:cs typeface="+mn-cs"/>
      </a:defRPr>
    </a:lvl2pPr>
    <a:lvl3pPr marL="914400" algn="l" rtl="0" fontAlgn="base">
      <a:spcBef>
        <a:spcPct val="0"/>
      </a:spcBef>
      <a:spcAft>
        <a:spcPct val="0"/>
      </a:spcAft>
      <a:defRPr kern="1200">
        <a:solidFill>
          <a:schemeClr val="tx1"/>
        </a:solidFill>
        <a:latin typeface="Arial" charset="0"/>
        <a:ea typeface="ＭＳ Ｐゴシック" charset="-128"/>
        <a:cs typeface="+mn-cs"/>
      </a:defRPr>
    </a:lvl3pPr>
    <a:lvl4pPr marL="1371600" algn="l" rtl="0" fontAlgn="base">
      <a:spcBef>
        <a:spcPct val="0"/>
      </a:spcBef>
      <a:spcAft>
        <a:spcPct val="0"/>
      </a:spcAft>
      <a:defRPr kern="1200">
        <a:solidFill>
          <a:schemeClr val="tx1"/>
        </a:solidFill>
        <a:latin typeface="Arial" charset="0"/>
        <a:ea typeface="ＭＳ Ｐゴシック" charset="-128"/>
        <a:cs typeface="+mn-cs"/>
      </a:defRPr>
    </a:lvl4pPr>
    <a:lvl5pPr marL="1828800" algn="l" rtl="0" fontAlgn="base">
      <a:spcBef>
        <a:spcPct val="0"/>
      </a:spcBef>
      <a:spcAft>
        <a:spcPct val="0"/>
      </a:spcAft>
      <a:defRPr kern="1200">
        <a:solidFill>
          <a:schemeClr val="tx1"/>
        </a:solidFill>
        <a:latin typeface="Arial" charset="0"/>
        <a:ea typeface="ＭＳ Ｐゴシック" charset="-128"/>
        <a:cs typeface="+mn-cs"/>
      </a:defRPr>
    </a:lvl5pPr>
    <a:lvl6pPr marL="2286000" algn="l" defTabSz="914400" rtl="0" eaLnBrk="1" latinLnBrk="0" hangingPunct="1">
      <a:defRPr kern="1200">
        <a:solidFill>
          <a:schemeClr val="tx1"/>
        </a:solidFill>
        <a:latin typeface="Arial" charset="0"/>
        <a:ea typeface="ＭＳ Ｐゴシック" charset="-128"/>
        <a:cs typeface="+mn-cs"/>
      </a:defRPr>
    </a:lvl6pPr>
    <a:lvl7pPr marL="2743200" algn="l" defTabSz="914400" rtl="0" eaLnBrk="1" latinLnBrk="0" hangingPunct="1">
      <a:defRPr kern="1200">
        <a:solidFill>
          <a:schemeClr val="tx1"/>
        </a:solidFill>
        <a:latin typeface="Arial" charset="0"/>
        <a:ea typeface="ＭＳ Ｐゴシック" charset="-128"/>
        <a:cs typeface="+mn-cs"/>
      </a:defRPr>
    </a:lvl7pPr>
    <a:lvl8pPr marL="3200400" algn="l" defTabSz="914400" rtl="0" eaLnBrk="1" latinLnBrk="0" hangingPunct="1">
      <a:defRPr kern="1200">
        <a:solidFill>
          <a:schemeClr val="tx1"/>
        </a:solidFill>
        <a:latin typeface="Arial" charset="0"/>
        <a:ea typeface="ＭＳ Ｐゴシック" charset="-128"/>
        <a:cs typeface="+mn-cs"/>
      </a:defRPr>
    </a:lvl8pPr>
    <a:lvl9pPr marL="3657600" algn="l" defTabSz="914400" rtl="0" eaLnBrk="1" latinLnBrk="0" hangingPunct="1">
      <a:defRPr kern="1200">
        <a:solidFill>
          <a:schemeClr val="tx1"/>
        </a:solidFill>
        <a:latin typeface="Arial" charset="0"/>
        <a:ea typeface="ＭＳ Ｐゴシック"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dellelo" initials="c" lastIdx="2"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showAnimation="0">
    <p:present/>
    <p:sldAll/>
    <p:penClr>
      <a:prstClr val="red"/>
    </p:penClr>
    <p:extLst>
      <p:ext uri="{EC167BDD-8182-4AB7-AECC-EB403E3ABB37}">
        <p14:laserClr xmlns:p14="http://schemas.microsoft.com/office/powerpoint/2010/main">
          <a:srgbClr val="000000"/>
        </p14:laserClr>
      </p:ext>
      <p:ext uri="{2FDB2607-1784-4EEB-B798-7EB5836EED8A}">
        <p14:showMediaCtrls xmlns:p14="http://schemas.microsoft.com/office/powerpoint/2010/main" val="1"/>
      </p:ext>
    </p:extLst>
  </p:showPr>
  <p:clrMru>
    <a:srgbClr val="3333CC"/>
    <a:srgbClr val="69340D"/>
    <a:srgbClr val="136789"/>
    <a:srgbClr val="526B6B"/>
    <a:srgbClr val="322E05"/>
    <a:srgbClr val="3E3805"/>
    <a:srgbClr val="26380C"/>
    <a:srgbClr val="506028"/>
    <a:srgbClr val="3399FF"/>
    <a:srgbClr val="00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34597" autoAdjust="0"/>
    <p:restoredTop sz="86400" autoAdjust="0"/>
  </p:normalViewPr>
  <p:slideViewPr>
    <p:cSldViewPr>
      <p:cViewPr varScale="1">
        <p:scale>
          <a:sx n="62" d="100"/>
          <a:sy n="62" d="100"/>
        </p:scale>
        <p:origin x="720" y="4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p:cViewPr varScale="1">
        <p:scale>
          <a:sx n="85" d="100"/>
          <a:sy n="85" d="100"/>
        </p:scale>
        <p:origin x="-3834" y="-9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7.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22DFFAB7-9EB2-42AE-B012-B876F6B6F628}" type="datetimeFigureOut">
              <a:rPr lang="en-US" smtClean="0"/>
              <a:t>7/24/2018</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9D509C29-5E82-41ED-8CE3-0988C23D1BE4}" type="slidenum">
              <a:rPr lang="en-US" smtClean="0"/>
              <a:t>‹#›</a:t>
            </a:fld>
            <a:endParaRPr lang="en-US"/>
          </a:p>
        </p:txBody>
      </p:sp>
    </p:spTree>
    <p:extLst>
      <p:ext uri="{BB962C8B-B14F-4D97-AF65-F5344CB8AC3E}">
        <p14:creationId xmlns:p14="http://schemas.microsoft.com/office/powerpoint/2010/main" val="363411002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ea typeface="+mn-ea"/>
                <a:cs typeface="+mn-cs"/>
              </a:defRPr>
            </a:lvl1pPr>
          </a:lstStyle>
          <a:p>
            <a:pPr>
              <a:defRPr/>
            </a:pPr>
            <a:endParaRPr lang="en-US" dirty="0"/>
          </a:p>
        </p:txBody>
      </p:sp>
      <p:sp>
        <p:nvSpPr>
          <p:cNvPr id="409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ea typeface="+mn-ea"/>
                <a:cs typeface="+mn-cs"/>
              </a:defRPr>
            </a:lvl1pPr>
          </a:lstStyle>
          <a:p>
            <a:pPr>
              <a:defRPr/>
            </a:pPr>
            <a:endParaRPr lang="en-US" dirty="0"/>
          </a:p>
        </p:txBody>
      </p:sp>
      <p:sp>
        <p:nvSpPr>
          <p:cNvPr id="2052"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410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10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ea typeface="+mn-ea"/>
                <a:cs typeface="+mn-cs"/>
              </a:defRPr>
            </a:lvl1pPr>
          </a:lstStyle>
          <a:p>
            <a:pPr>
              <a:defRPr/>
            </a:pPr>
            <a:endParaRPr lang="en-US" dirty="0"/>
          </a:p>
        </p:txBody>
      </p:sp>
      <p:sp>
        <p:nvSpPr>
          <p:cNvPr id="410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27B491A9-5D56-A448-96C7-EB6CC08E6C9E}" type="slidenum">
              <a:rPr lang="en-US" altLang="en-US"/>
              <a:pPr/>
              <a:t>‹#›</a:t>
            </a:fld>
            <a:endParaRPr lang="en-US" altLang="en-US" dirty="0"/>
          </a:p>
        </p:txBody>
      </p:sp>
    </p:spTree>
    <p:extLst>
      <p:ext uri="{BB962C8B-B14F-4D97-AF65-F5344CB8AC3E}">
        <p14:creationId xmlns:p14="http://schemas.microsoft.com/office/powerpoint/2010/main" val="87909792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ＭＳ Ｐゴシック" charset="0"/>
        <a:cs typeface="ＭＳ Ｐゴシック" charset="0"/>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0"/>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0"/>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0"/>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0"/>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1</a:t>
            </a:fld>
            <a:endParaRPr lang="en-US" altLang="en-US" dirty="0"/>
          </a:p>
        </p:txBody>
      </p:sp>
    </p:spTree>
    <p:extLst>
      <p:ext uri="{BB962C8B-B14F-4D97-AF65-F5344CB8AC3E}">
        <p14:creationId xmlns:p14="http://schemas.microsoft.com/office/powerpoint/2010/main" val="383778030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smtClean="0">
                <a:ea typeface="ＭＳ Ｐゴシック" panose="020B0600070205080204" pitchFamily="34" charset="-128"/>
              </a:rPr>
              <a:t>Without raw=TRUE we get orthogonal polynomials</a:t>
            </a:r>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10</a:t>
            </a:fld>
            <a:endParaRPr lang="en-US" altLang="en-US" dirty="0"/>
          </a:p>
        </p:txBody>
      </p:sp>
    </p:spTree>
    <p:extLst>
      <p:ext uri="{BB962C8B-B14F-4D97-AF65-F5344CB8AC3E}">
        <p14:creationId xmlns:p14="http://schemas.microsoft.com/office/powerpoint/2010/main" val="157904846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11</a:t>
            </a:fld>
            <a:endParaRPr lang="en-US" altLang="en-US" dirty="0"/>
          </a:p>
        </p:txBody>
      </p:sp>
    </p:spTree>
    <p:extLst>
      <p:ext uri="{BB962C8B-B14F-4D97-AF65-F5344CB8AC3E}">
        <p14:creationId xmlns:p14="http://schemas.microsoft.com/office/powerpoint/2010/main" val="157904846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13</a:t>
            </a:fld>
            <a:endParaRPr lang="en-US" altLang="en-US" dirty="0"/>
          </a:p>
        </p:txBody>
      </p:sp>
    </p:spTree>
    <p:extLst>
      <p:ext uri="{BB962C8B-B14F-4D97-AF65-F5344CB8AC3E}">
        <p14:creationId xmlns:p14="http://schemas.microsoft.com/office/powerpoint/2010/main" val="421444970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dirty="0" smtClean="0"/>
              <a:t> </a:t>
            </a:r>
            <a:endParaRPr lang="en-US" i="1" dirty="0"/>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14</a:t>
            </a:fld>
            <a:endParaRPr lang="en-US" altLang="en-US" dirty="0"/>
          </a:p>
        </p:txBody>
      </p:sp>
    </p:spTree>
    <p:extLst>
      <p:ext uri="{BB962C8B-B14F-4D97-AF65-F5344CB8AC3E}">
        <p14:creationId xmlns:p14="http://schemas.microsoft.com/office/powerpoint/2010/main" val="230300363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smtClean="0">
                <a:ea typeface="ＭＳ Ｐゴシック" panose="020B0600070205080204" pitchFamily="34" charset="-128"/>
              </a:rPr>
              <a:t>Maple: :2Surface.mws</a:t>
            </a:r>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15</a:t>
            </a:fld>
            <a:endParaRPr lang="en-US" altLang="en-US" dirty="0"/>
          </a:p>
        </p:txBody>
      </p:sp>
    </p:spTree>
    <p:extLst>
      <p:ext uri="{BB962C8B-B14F-4D97-AF65-F5344CB8AC3E}">
        <p14:creationId xmlns:p14="http://schemas.microsoft.com/office/powerpoint/2010/main" val="243689035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2</a:t>
            </a:fld>
            <a:endParaRPr lang="en-US" altLang="en-US" dirty="0"/>
          </a:p>
        </p:txBody>
      </p:sp>
    </p:spTree>
    <p:extLst>
      <p:ext uri="{BB962C8B-B14F-4D97-AF65-F5344CB8AC3E}">
        <p14:creationId xmlns:p14="http://schemas.microsoft.com/office/powerpoint/2010/main" val="265545369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3</a:t>
            </a:fld>
            <a:endParaRPr lang="en-US" altLang="en-US" dirty="0"/>
          </a:p>
        </p:txBody>
      </p:sp>
    </p:spTree>
    <p:extLst>
      <p:ext uri="{BB962C8B-B14F-4D97-AF65-F5344CB8AC3E}">
        <p14:creationId xmlns:p14="http://schemas.microsoft.com/office/powerpoint/2010/main" val="325932424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4</a:t>
            </a:fld>
            <a:endParaRPr lang="en-US" altLang="en-US" dirty="0"/>
          </a:p>
        </p:txBody>
      </p:sp>
    </p:spTree>
    <p:extLst>
      <p:ext uri="{BB962C8B-B14F-4D97-AF65-F5344CB8AC3E}">
        <p14:creationId xmlns:p14="http://schemas.microsoft.com/office/powerpoint/2010/main" val="259072727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5</a:t>
            </a:fld>
            <a:endParaRPr lang="en-US" altLang="en-US" dirty="0"/>
          </a:p>
        </p:txBody>
      </p:sp>
    </p:spTree>
    <p:extLst>
      <p:ext uri="{BB962C8B-B14F-4D97-AF65-F5344CB8AC3E}">
        <p14:creationId xmlns:p14="http://schemas.microsoft.com/office/powerpoint/2010/main" val="157904846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6</a:t>
            </a:fld>
            <a:endParaRPr lang="en-US" altLang="en-US" dirty="0"/>
          </a:p>
        </p:txBody>
      </p:sp>
    </p:spTree>
    <p:extLst>
      <p:ext uri="{BB962C8B-B14F-4D97-AF65-F5344CB8AC3E}">
        <p14:creationId xmlns:p14="http://schemas.microsoft.com/office/powerpoint/2010/main" val="157904846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smtClean="0">
                <a:ea typeface="ＭＳ Ｐゴシック" panose="020B0600070205080204" pitchFamily="34" charset="-128"/>
              </a:rPr>
              <a:t>These are 1982 SAT scores (see </a:t>
            </a:r>
            <a:r>
              <a:rPr lang="en-US" altLang="en-US" dirty="0" err="1" smtClean="0">
                <a:ea typeface="ＭＳ Ｐゴシック" panose="020B0600070205080204" pitchFamily="34" charset="-128"/>
              </a:rPr>
              <a:t>B.Powell</a:t>
            </a:r>
            <a:r>
              <a:rPr lang="en-US" altLang="en-US" dirty="0" smtClean="0">
                <a:ea typeface="ＭＳ Ｐゴシック" panose="020B0600070205080204" pitchFamily="34" charset="-128"/>
              </a:rPr>
              <a:t> and L. </a:t>
            </a:r>
            <a:r>
              <a:rPr lang="en-US" altLang="en-US" dirty="0" err="1" smtClean="0">
                <a:ea typeface="ＭＳ Ｐゴシック" panose="020B0600070205080204" pitchFamily="34" charset="-128"/>
              </a:rPr>
              <a:t>Steelman</a:t>
            </a:r>
            <a:r>
              <a:rPr lang="en-US" altLang="en-US" dirty="0" smtClean="0">
                <a:ea typeface="ＭＳ Ｐゴシック" panose="020B0600070205080204" pitchFamily="34" charset="-128"/>
              </a:rPr>
              <a:t>, Harvard Education Review 54(4), 389-412 ) and 1981 state expenditure data (Statistical Abstract of the United States 1982-83 (Table No. 251)</a:t>
            </a:r>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7</a:t>
            </a:fld>
            <a:endParaRPr lang="en-US" altLang="en-US" dirty="0"/>
          </a:p>
        </p:txBody>
      </p:sp>
    </p:spTree>
    <p:extLst>
      <p:ext uri="{BB962C8B-B14F-4D97-AF65-F5344CB8AC3E}">
        <p14:creationId xmlns:p14="http://schemas.microsoft.com/office/powerpoint/2010/main" val="157904846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smtClean="0"/>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8</a:t>
            </a:fld>
            <a:endParaRPr lang="en-US" altLang="en-US" dirty="0"/>
          </a:p>
        </p:txBody>
      </p:sp>
    </p:spTree>
    <p:extLst>
      <p:ext uri="{BB962C8B-B14F-4D97-AF65-F5344CB8AC3E}">
        <p14:creationId xmlns:p14="http://schemas.microsoft.com/office/powerpoint/2010/main" val="284894708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smtClean="0"/>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9</a:t>
            </a:fld>
            <a:endParaRPr lang="en-US" altLang="en-US" dirty="0"/>
          </a:p>
        </p:txBody>
      </p:sp>
    </p:spTree>
    <p:extLst>
      <p:ext uri="{BB962C8B-B14F-4D97-AF65-F5344CB8AC3E}">
        <p14:creationId xmlns:p14="http://schemas.microsoft.com/office/powerpoint/2010/main" val="189717712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Chapter Opener">
    <p:spTree>
      <p:nvGrpSpPr>
        <p:cNvPr id="1" name="Shape 17"/>
        <p:cNvGrpSpPr/>
        <p:nvPr/>
      </p:nvGrpSpPr>
      <p:grpSpPr>
        <a:xfrm>
          <a:off x="0" y="0"/>
          <a:ext cx="0" cy="0"/>
          <a:chOff x="0" y="0"/>
          <a:chExt cx="0" cy="0"/>
        </a:xfrm>
      </p:grpSpPr>
      <p:sp>
        <p:nvSpPr>
          <p:cNvPr id="5" name="Rectangle 4"/>
          <p:cNvSpPr/>
          <p:nvPr userDrawn="1"/>
        </p:nvSpPr>
        <p:spPr>
          <a:xfrm>
            <a:off x="0" y="2166816"/>
            <a:ext cx="9144000" cy="2524369"/>
          </a:xfrm>
          <a:prstGeom prst="rect">
            <a:avLst/>
          </a:prstGeom>
          <a:solidFill>
            <a:srgbClr val="33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Clr>
                <a:srgbClr val="526B6B"/>
              </a:buClr>
            </a:pPr>
            <a:endParaRPr lang="en-US" dirty="0"/>
          </a:p>
        </p:txBody>
      </p:sp>
      <p:sp>
        <p:nvSpPr>
          <p:cNvPr id="2" name="Title 1"/>
          <p:cNvSpPr>
            <a:spLocks noGrp="1"/>
          </p:cNvSpPr>
          <p:nvPr>
            <p:ph type="title"/>
          </p:nvPr>
        </p:nvSpPr>
        <p:spPr>
          <a:xfrm>
            <a:off x="457200" y="2362200"/>
            <a:ext cx="8229600" cy="1257306"/>
          </a:xfrm>
        </p:spPr>
        <p:txBody>
          <a:bodyPr/>
          <a:lstStyle>
            <a:lvl1pPr algn="ctr">
              <a:defRPr>
                <a:solidFill>
                  <a:schemeClr val="tx1"/>
                </a:solidFill>
              </a:defRPr>
            </a:lvl1pPr>
          </a:lstStyle>
          <a:p>
            <a:r>
              <a:rPr lang="en-US" dirty="0" smtClean="0"/>
              <a:t>Click to edit Master title style</a:t>
            </a:r>
            <a:endParaRPr lang="en-US" dirty="0"/>
          </a:p>
        </p:txBody>
      </p:sp>
      <p:sp>
        <p:nvSpPr>
          <p:cNvPr id="8" name="Subtitle 1"/>
          <p:cNvSpPr>
            <a:spLocks noGrp="1"/>
          </p:cNvSpPr>
          <p:nvPr>
            <p:ph sz="quarter" idx="15"/>
          </p:nvPr>
        </p:nvSpPr>
        <p:spPr>
          <a:xfrm>
            <a:off x="703196" y="3771906"/>
            <a:ext cx="7737608" cy="672804"/>
          </a:xfrm>
        </p:spPr>
        <p:txBody>
          <a:bodyPr/>
          <a:lstStyle>
            <a:lvl1pPr algn="l">
              <a:buClr>
                <a:srgbClr val="3333CC"/>
              </a:buClr>
              <a:defRPr/>
            </a:lvl1pPr>
            <a:lvl2pPr algn="l">
              <a:buClr>
                <a:srgbClr val="3333CC"/>
              </a:buClr>
              <a:defRPr/>
            </a:lvl2pPr>
            <a:lvl3pPr algn="l">
              <a:buClr>
                <a:srgbClr val="3333CC"/>
              </a:buClr>
              <a:defRPr/>
            </a:lvl3pPr>
            <a:lvl4pPr algn="l">
              <a:buClr>
                <a:srgbClr val="3333CC"/>
              </a:buClr>
              <a:defRPr/>
            </a:lvl4pPr>
            <a:lvl5pPr algn="l">
              <a:buClr>
                <a:srgbClr val="3333CC"/>
              </a:buClr>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086687884"/>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Rectangle 5"/>
          <p:cNvSpPr/>
          <p:nvPr/>
        </p:nvSpPr>
        <p:spPr>
          <a:xfrm>
            <a:off x="0" y="0"/>
            <a:ext cx="9144000" cy="1295400"/>
          </a:xfrm>
          <a:prstGeom prst="rect">
            <a:avLst/>
          </a:prstGeom>
          <a:solidFill>
            <a:srgbClr val="33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45720" y="19050"/>
            <a:ext cx="9052560" cy="1257300"/>
          </a:xfrm>
        </p:spPr>
        <p:txBody>
          <a:bodyPr/>
          <a:lstStyle/>
          <a:p>
            <a:r>
              <a:rPr lang="en-US" smtClean="0"/>
              <a:t>Click to edit Master title style</a:t>
            </a:r>
            <a:endParaRPr lang="en-US"/>
          </a:p>
        </p:txBody>
      </p:sp>
      <p:sp>
        <p:nvSpPr>
          <p:cNvPr id="8" name="Content Placeholder 7"/>
          <p:cNvSpPr>
            <a:spLocks noGrp="1"/>
          </p:cNvSpPr>
          <p:nvPr>
            <p:ph sz="quarter" idx="10"/>
          </p:nvPr>
        </p:nvSpPr>
        <p:spPr>
          <a:xfrm>
            <a:off x="247305" y="1407393"/>
            <a:ext cx="4019896" cy="308840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9" name="Content Placeholder 7"/>
          <p:cNvSpPr>
            <a:spLocks noGrp="1"/>
          </p:cNvSpPr>
          <p:nvPr>
            <p:ph sz="quarter" idx="11"/>
          </p:nvPr>
        </p:nvSpPr>
        <p:spPr>
          <a:xfrm>
            <a:off x="4666904" y="1417784"/>
            <a:ext cx="4019896" cy="308840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6"/>
          <p:cNvSpPr/>
          <p:nvPr userDrawn="1"/>
        </p:nvSpPr>
        <p:spPr>
          <a:xfrm>
            <a:off x="0" y="6338047"/>
            <a:ext cx="9144000" cy="533400"/>
          </a:xfrm>
          <a:prstGeom prst="rect">
            <a:avLst/>
          </a:prstGeom>
          <a:solidFill>
            <a:srgbClr val="33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Content Placeholder 3"/>
          <p:cNvSpPr>
            <a:spLocks noGrp="1"/>
          </p:cNvSpPr>
          <p:nvPr>
            <p:ph sz="quarter" idx="12"/>
          </p:nvPr>
        </p:nvSpPr>
        <p:spPr>
          <a:xfrm>
            <a:off x="228600" y="4724400"/>
            <a:ext cx="8458200" cy="1143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282655436"/>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Figure+Caption">
    <p:spTree>
      <p:nvGrpSpPr>
        <p:cNvPr id="1" name=""/>
        <p:cNvGrpSpPr/>
        <p:nvPr/>
      </p:nvGrpSpPr>
      <p:grpSpPr>
        <a:xfrm>
          <a:off x="0" y="0"/>
          <a:ext cx="0" cy="0"/>
          <a:chOff x="0" y="0"/>
          <a:chExt cx="0" cy="0"/>
        </a:xfrm>
      </p:grpSpPr>
      <p:sp>
        <p:nvSpPr>
          <p:cNvPr id="12" name="Rectangle 11"/>
          <p:cNvSpPr/>
          <p:nvPr userDrawn="1"/>
        </p:nvSpPr>
        <p:spPr>
          <a:xfrm>
            <a:off x="0" y="0"/>
            <a:ext cx="9144000" cy="1295400"/>
          </a:xfrm>
          <a:prstGeom prst="rect">
            <a:avLst/>
          </a:prstGeom>
          <a:solidFill>
            <a:srgbClr val="33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45720" y="25400"/>
            <a:ext cx="9052560" cy="1257300"/>
          </a:xfrm>
        </p:spPr>
        <p:txBody>
          <a:bodyPr>
            <a:normAutofit/>
          </a:bodyPr>
          <a:lstStyle>
            <a:lvl1pPr>
              <a:defRPr sz="3600">
                <a:solidFill>
                  <a:schemeClr val="bg1"/>
                </a:solidFill>
                <a:latin typeface="Arial" pitchFamily="34" charset="0"/>
                <a:cs typeface="Arial"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243114" y="1415142"/>
            <a:ext cx="8610600" cy="1365080"/>
          </a:xfrm>
        </p:spPr>
        <p:txBody>
          <a:bodyPr/>
          <a:lstStyle>
            <a:lvl1pPr marL="457200" indent="-457200">
              <a:buClr>
                <a:srgbClr val="3333CC"/>
              </a:buClr>
              <a:buFont typeface="Arial" pitchFamily="34" charset="0"/>
              <a:buChar char="•"/>
              <a:defRPr sz="2600">
                <a:latin typeface="Arial" pitchFamily="34" charset="0"/>
                <a:cs typeface="Arial" pitchFamily="34" charset="0"/>
              </a:defRPr>
            </a:lvl1pPr>
            <a:lvl2pPr>
              <a:buClr>
                <a:srgbClr val="3333CC"/>
              </a:buClr>
              <a:defRPr sz="2400">
                <a:latin typeface="Arial" pitchFamily="34" charset="0"/>
                <a:cs typeface="Arial" pitchFamily="34" charset="0"/>
              </a:defRPr>
            </a:lvl2pPr>
            <a:lvl3pPr marL="1143000" indent="-228600">
              <a:buClr>
                <a:srgbClr val="3333CC"/>
              </a:buClr>
              <a:buFont typeface="Wingdings" pitchFamily="2" charset="2"/>
              <a:buChar char="§"/>
              <a:defRPr sz="2200">
                <a:latin typeface="Arial" pitchFamily="34" charset="0"/>
                <a:cs typeface="Arial" pitchFamily="34" charset="0"/>
              </a:defRPr>
            </a:lvl3pPr>
            <a:lvl4pPr marL="1371600" indent="0">
              <a:buClr>
                <a:srgbClr val="3333CC"/>
              </a:buClr>
              <a:buFontTx/>
              <a:buNone/>
              <a:defRPr>
                <a:latin typeface="Arial" pitchFamily="34" charset="0"/>
                <a:cs typeface="Arial" pitchFamily="34" charset="0"/>
              </a:defRPr>
            </a:lvl4pPr>
            <a:lvl5pPr marL="1828800" indent="0">
              <a:buClr>
                <a:srgbClr val="3333CC"/>
              </a:buClr>
              <a:buFontTx/>
              <a:buNone/>
              <a:defRPr sz="1800">
                <a:latin typeface="Arial" pitchFamily="34" charset="0"/>
                <a:cs typeface="Arial"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Picture Placeholder 5"/>
          <p:cNvSpPr>
            <a:spLocks noGrp="1"/>
          </p:cNvSpPr>
          <p:nvPr>
            <p:ph type="pic" sz="quarter" idx="11"/>
          </p:nvPr>
        </p:nvSpPr>
        <p:spPr>
          <a:xfrm>
            <a:off x="990600" y="3200400"/>
            <a:ext cx="1990680" cy="1219200"/>
          </a:xfrm>
        </p:spPr>
        <p:txBody>
          <a:bodyPr/>
          <a:lstStyle/>
          <a:p>
            <a:endParaRPr lang="en-US" dirty="0"/>
          </a:p>
        </p:txBody>
      </p:sp>
      <p:sp>
        <p:nvSpPr>
          <p:cNvPr id="16" name="Table Placeholder 15"/>
          <p:cNvSpPr>
            <a:spLocks noGrp="1"/>
          </p:cNvSpPr>
          <p:nvPr>
            <p:ph type="tbl" sz="quarter" idx="12"/>
          </p:nvPr>
        </p:nvSpPr>
        <p:spPr>
          <a:xfrm>
            <a:off x="6172200" y="3200400"/>
            <a:ext cx="2362200" cy="1219200"/>
          </a:xfrm>
        </p:spPr>
        <p:txBody>
          <a:bodyPr/>
          <a:lstStyle/>
          <a:p>
            <a:endParaRPr lang="en-US" dirty="0"/>
          </a:p>
        </p:txBody>
      </p:sp>
      <p:sp>
        <p:nvSpPr>
          <p:cNvPr id="11" name="Text Placeholder 4"/>
          <p:cNvSpPr>
            <a:spLocks noGrp="1"/>
          </p:cNvSpPr>
          <p:nvPr>
            <p:ph type="body" sz="quarter" idx="10"/>
          </p:nvPr>
        </p:nvSpPr>
        <p:spPr>
          <a:xfrm>
            <a:off x="241662" y="4753428"/>
            <a:ext cx="8673738" cy="1306734"/>
          </a:xfrm>
        </p:spPr>
        <p:txBody>
          <a:bodyPr/>
          <a:lstStyle>
            <a:lvl1pPr>
              <a:buClr>
                <a:srgbClr val="3333CC"/>
              </a:buClr>
              <a:defRPr/>
            </a:lvl1pPr>
            <a:lvl2pPr>
              <a:buClr>
                <a:srgbClr val="3333CC"/>
              </a:buClr>
              <a:defRPr/>
            </a:lvl2pPr>
            <a:lvl3pPr>
              <a:buClr>
                <a:srgbClr val="3333CC"/>
              </a:buClr>
              <a:defRPr/>
            </a:lvl3pPr>
            <a:lvl4pPr>
              <a:buClr>
                <a:srgbClr val="3333CC"/>
              </a:buClr>
              <a:defRPr/>
            </a:lvl4pPr>
            <a:lvl5pPr>
              <a:buClr>
                <a:srgbClr val="3333CC"/>
              </a:buClr>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Rectangle 9"/>
          <p:cNvSpPr/>
          <p:nvPr userDrawn="1"/>
        </p:nvSpPr>
        <p:spPr>
          <a:xfrm>
            <a:off x="0" y="6338047"/>
            <a:ext cx="9144000" cy="533400"/>
          </a:xfrm>
          <a:prstGeom prst="rect">
            <a:avLst/>
          </a:prstGeom>
          <a:solidFill>
            <a:srgbClr val="33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Picture Placeholder 4"/>
          <p:cNvSpPr>
            <a:spLocks noGrp="1"/>
          </p:cNvSpPr>
          <p:nvPr>
            <p:ph type="pic" sz="quarter" idx="13"/>
          </p:nvPr>
        </p:nvSpPr>
        <p:spPr>
          <a:xfrm>
            <a:off x="3505200" y="3200400"/>
            <a:ext cx="2057400" cy="1219200"/>
          </a:xfrm>
        </p:spPr>
        <p:txBody>
          <a:bodyPr/>
          <a:lstStyle/>
          <a:p>
            <a:endParaRPr lang="en-US"/>
          </a:p>
        </p:txBody>
      </p:sp>
      <p:sp>
        <p:nvSpPr>
          <p:cNvPr id="7" name="Picture Placeholder 6"/>
          <p:cNvSpPr>
            <a:spLocks noGrp="1"/>
          </p:cNvSpPr>
          <p:nvPr>
            <p:ph type="pic" sz="quarter" idx="14"/>
          </p:nvPr>
        </p:nvSpPr>
        <p:spPr>
          <a:xfrm>
            <a:off x="5562600" y="3048000"/>
            <a:ext cx="1066800" cy="1447800"/>
          </a:xfrm>
        </p:spPr>
        <p:txBody>
          <a:bodyPr/>
          <a:lstStyle/>
          <a:p>
            <a:endParaRPr lang="en-US"/>
          </a:p>
        </p:txBody>
      </p:sp>
    </p:spTree>
    <p:extLst>
      <p:ext uri="{BB962C8B-B14F-4D97-AF65-F5344CB8AC3E}">
        <p14:creationId xmlns:p14="http://schemas.microsoft.com/office/powerpoint/2010/main" val="37374066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 y="76200"/>
            <a:ext cx="9052560" cy="1143000"/>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00287653"/>
      </p:ext>
    </p:extLst>
  </p:cSld>
  <p:clrMap bg1="lt1" tx1="dk1" bg2="lt2" tx2="dk2" accent1="accent1" accent2="accent2" accent3="accent3" accent4="accent4" accent5="accent5" accent6="accent6" hlink="hlink" folHlink="folHlink"/>
  <p:sldLayoutIdLst>
    <p:sldLayoutId id="2147483703" r:id="rId1"/>
    <p:sldLayoutId id="2147483696" r:id="rId2"/>
    <p:sldLayoutId id="2147483697" r:id="rId3"/>
  </p:sldLayoutIdLst>
  <p:transition spd="med">
    <p:fade/>
  </p:transition>
  <p:timing>
    <p:tnLst>
      <p:par>
        <p:cTn id="1" dur="indefinite" restart="never" nodeType="tmRoot"/>
      </p:par>
    </p:tnLst>
  </p:timing>
  <p:txStyles>
    <p:titleStyle>
      <a:lvl1pPr algn="ctr" defTabSz="914400" rtl="0" eaLnBrk="1" latinLnBrk="0" hangingPunct="1">
        <a:spcBef>
          <a:spcPct val="0"/>
        </a:spcBef>
        <a:buNone/>
        <a:defRPr sz="3600" kern="1200">
          <a:solidFill>
            <a:schemeClr val="bg1"/>
          </a:solidFill>
          <a:latin typeface="Arial" pitchFamily="34" charset="0"/>
          <a:ea typeface="+mj-ea"/>
          <a:cs typeface="Arial" pitchFamily="34" charset="0"/>
        </a:defRPr>
      </a:lvl1pPr>
    </p:titleStyle>
    <p:bodyStyle>
      <a:lvl1pPr marL="461963" indent="-461963" algn="l" defTabSz="914400" rtl="0" eaLnBrk="1" latinLnBrk="0" hangingPunct="1">
        <a:spcBef>
          <a:spcPct val="20000"/>
        </a:spcBef>
        <a:buClr>
          <a:srgbClr val="3333CC"/>
        </a:buClr>
        <a:buFont typeface="Arial" pitchFamily="34" charset="0"/>
        <a:buChar char="•"/>
        <a:defRPr sz="2600" kern="1200">
          <a:solidFill>
            <a:schemeClr val="tx1"/>
          </a:solidFill>
          <a:latin typeface="Arial" pitchFamily="34" charset="0"/>
          <a:ea typeface="+mn-ea"/>
          <a:cs typeface="Arial" pitchFamily="34" charset="0"/>
        </a:defRPr>
      </a:lvl1pPr>
      <a:lvl2pPr marL="914400" indent="-457200" algn="l" defTabSz="914400" rtl="0" eaLnBrk="1" latinLnBrk="0" hangingPunct="1">
        <a:spcBef>
          <a:spcPct val="20000"/>
        </a:spcBef>
        <a:buClr>
          <a:srgbClr val="3333CC"/>
        </a:buClr>
        <a:buFont typeface="Arial" pitchFamily="34" charset="0"/>
        <a:buChar char="–"/>
        <a:defRPr sz="2400" kern="1200">
          <a:solidFill>
            <a:schemeClr val="tx1"/>
          </a:solidFill>
          <a:latin typeface="Arial" pitchFamily="34" charset="0"/>
          <a:ea typeface="+mn-ea"/>
          <a:cs typeface="Arial" pitchFamily="34" charset="0"/>
        </a:defRPr>
      </a:lvl2pPr>
      <a:lvl3pPr marL="1371600" indent="-457200" algn="l" defTabSz="914400" rtl="0" eaLnBrk="1" latinLnBrk="0" hangingPunct="1">
        <a:spcBef>
          <a:spcPct val="20000"/>
        </a:spcBef>
        <a:buClr>
          <a:srgbClr val="3333CC"/>
        </a:buClr>
        <a:buFont typeface="Wingdings" pitchFamily="2" charset="2"/>
        <a:buChar char="§"/>
        <a:defRPr sz="2200" kern="1200">
          <a:solidFill>
            <a:schemeClr val="tx1"/>
          </a:solidFill>
          <a:latin typeface="Arial" pitchFamily="34" charset="0"/>
          <a:ea typeface="+mn-ea"/>
          <a:cs typeface="Arial" pitchFamily="34" charset="0"/>
        </a:defRPr>
      </a:lvl3pPr>
      <a:lvl4pPr marL="1820863" indent="-449263" algn="l" defTabSz="914400" rtl="0" eaLnBrk="1" latinLnBrk="0" hangingPunct="1">
        <a:spcBef>
          <a:spcPct val="20000"/>
        </a:spcBef>
        <a:buClr>
          <a:srgbClr val="3333CC"/>
        </a:buClr>
        <a:buFont typeface="Courier New" pitchFamily="49" charset="0"/>
        <a:buChar char="o"/>
        <a:defRPr sz="2000" kern="1200">
          <a:solidFill>
            <a:schemeClr val="tx1"/>
          </a:solidFill>
          <a:latin typeface="Arial" pitchFamily="34" charset="0"/>
          <a:ea typeface="+mn-ea"/>
          <a:cs typeface="Arial" pitchFamily="34" charset="0"/>
        </a:defRPr>
      </a:lvl4pPr>
      <a:lvl5pPr marL="2286000" indent="-457200" algn="l" defTabSz="914400" rtl="0" eaLnBrk="1" latinLnBrk="0" hangingPunct="1">
        <a:spcBef>
          <a:spcPct val="20000"/>
        </a:spcBef>
        <a:buClr>
          <a:srgbClr val="3333CC"/>
        </a:buClr>
        <a:buFont typeface="Arial" pitchFamily="34" charset="0"/>
        <a:buChar char="»"/>
        <a:defRPr sz="18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3.xml"/><Relationship Id="rId4" Type="http://schemas.openxmlformats.org/officeDocument/2006/relationships/image" Target="../media/image11.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3.xml"/><Relationship Id="rId4" Type="http://schemas.openxmlformats.org/officeDocument/2006/relationships/image" Target="../media/image4.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3.xml"/><Relationship Id="rId4" Type="http://schemas.openxmlformats.org/officeDocument/2006/relationships/image" Target="../media/image6.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image" Target="../media/image7.wmf"/><Relationship Id="rId4" Type="http://schemas.openxmlformats.org/officeDocument/2006/relationships/oleObject" Target="../embeddings/oleObject1.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438395"/>
            <a:ext cx="8229600" cy="1143005"/>
          </a:xfrm>
        </p:spPr>
        <p:txBody>
          <a:bodyPr>
            <a:normAutofit/>
          </a:bodyPr>
          <a:lstStyle/>
          <a:p>
            <a:r>
              <a:rPr lang="en-US" b="1" dirty="0" smtClean="0">
                <a:solidFill>
                  <a:schemeClr val="bg1"/>
                </a:solidFill>
              </a:rPr>
              <a:t>Section 3.4 </a:t>
            </a:r>
            <a:endParaRPr lang="en-US" b="1" dirty="0">
              <a:solidFill>
                <a:schemeClr val="bg1"/>
              </a:solidFill>
            </a:endParaRPr>
          </a:p>
        </p:txBody>
      </p:sp>
      <p:sp>
        <p:nvSpPr>
          <p:cNvPr id="3" name="Text Placeholder 2"/>
          <p:cNvSpPr>
            <a:spLocks noGrp="1"/>
          </p:cNvSpPr>
          <p:nvPr>
            <p:ph sz="quarter" idx="15"/>
          </p:nvPr>
        </p:nvSpPr>
        <p:spPr>
          <a:xfrm>
            <a:off x="703196" y="3657600"/>
            <a:ext cx="7737608" cy="611640"/>
          </a:xfrm>
          <a:noFill/>
        </p:spPr>
        <p:txBody>
          <a:bodyPr anchor="ctr">
            <a:normAutofit/>
          </a:bodyPr>
          <a:lstStyle/>
          <a:p>
            <a:pPr algn="ctr">
              <a:spcBef>
                <a:spcPts val="0"/>
              </a:spcBef>
              <a:buClr>
                <a:srgbClr val="008080"/>
              </a:buClr>
              <a:buSzPct val="25000"/>
              <a:buNone/>
            </a:pPr>
            <a:r>
              <a:rPr lang="en-US" altLang="en-US" sz="3400" dirty="0">
                <a:solidFill>
                  <a:schemeClr val="bg1"/>
                </a:solidFill>
                <a:ea typeface="Arial Black"/>
              </a:rPr>
              <a:t>Chapter 3</a:t>
            </a:r>
            <a:endParaRPr lang="en-US" altLang="en-US" sz="3400" dirty="0" smtClean="0">
              <a:solidFill>
                <a:schemeClr val="bg1"/>
              </a:solidFill>
              <a:ea typeface="Arial Black"/>
            </a:endParaRPr>
          </a:p>
        </p:txBody>
      </p:sp>
    </p:spTree>
    <p:extLst>
      <p:ext uri="{BB962C8B-B14F-4D97-AF65-F5344CB8AC3E}">
        <p14:creationId xmlns:p14="http://schemas.microsoft.com/office/powerpoint/2010/main" val="190517977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Polynomial Regression in R</a:t>
            </a:r>
          </a:p>
        </p:txBody>
      </p:sp>
      <p:sp>
        <p:nvSpPr>
          <p:cNvPr id="3" name="Content Placeholder 2"/>
          <p:cNvSpPr>
            <a:spLocks noGrp="1"/>
          </p:cNvSpPr>
          <p:nvPr>
            <p:ph sz="quarter" idx="10"/>
          </p:nvPr>
        </p:nvSpPr>
        <p:spPr>
          <a:xfrm>
            <a:off x="185104" y="1483593"/>
            <a:ext cx="8773731" cy="4688607"/>
          </a:xfrm>
        </p:spPr>
        <p:txBody>
          <a:bodyPr>
            <a:normAutofit/>
          </a:bodyPr>
          <a:lstStyle/>
          <a:p>
            <a:pPr marL="0" indent="0">
              <a:buNone/>
            </a:pPr>
            <a:r>
              <a:rPr lang="en-US" b="1" dirty="0">
                <a:solidFill>
                  <a:srgbClr val="000000"/>
                </a:solidFill>
              </a:rPr>
              <a:t>Method #1: </a:t>
            </a:r>
            <a:r>
              <a:rPr lang="en-US" dirty="0">
                <a:solidFill>
                  <a:srgbClr val="000000"/>
                </a:solidFill>
              </a:rPr>
              <a:t>Create new columns with powers of the predictor.</a:t>
            </a:r>
          </a:p>
          <a:p>
            <a:pPr marL="0" indent="0">
              <a:buNone/>
            </a:pPr>
            <a:endParaRPr lang="en-US" dirty="0" smtClean="0">
              <a:solidFill>
                <a:srgbClr val="000000"/>
              </a:solidFill>
            </a:endParaRPr>
          </a:p>
          <a:p>
            <a:pPr marL="0" indent="0">
              <a:buNone/>
            </a:pPr>
            <a:r>
              <a:rPr lang="en-US" dirty="0" smtClean="0">
                <a:solidFill>
                  <a:srgbClr val="000000"/>
                </a:solidFill>
              </a:rPr>
              <a:t>To </a:t>
            </a:r>
            <a:r>
              <a:rPr lang="en-US" dirty="0">
                <a:solidFill>
                  <a:srgbClr val="000000"/>
                </a:solidFill>
              </a:rPr>
              <a:t>avoid creating a new column:</a:t>
            </a:r>
          </a:p>
          <a:p>
            <a:pPr marL="0" indent="0">
              <a:buNone/>
            </a:pPr>
            <a:r>
              <a:rPr lang="en-US" b="1" dirty="0">
                <a:solidFill>
                  <a:srgbClr val="000000"/>
                </a:solidFill>
              </a:rPr>
              <a:t>Method #</a:t>
            </a:r>
            <a:r>
              <a:rPr lang="en-US" b="1" dirty="0" smtClean="0">
                <a:solidFill>
                  <a:srgbClr val="000000"/>
                </a:solidFill>
              </a:rPr>
              <a:t>2: </a:t>
            </a:r>
            <a:r>
              <a:rPr lang="en-US" dirty="0" smtClean="0">
                <a:solidFill>
                  <a:srgbClr val="000000"/>
                </a:solidFill>
              </a:rPr>
              <a:t>Use </a:t>
            </a:r>
            <a:r>
              <a:rPr lang="en-US" b="1" dirty="0">
                <a:solidFill>
                  <a:srgbClr val="000000"/>
                </a:solidFill>
                <a:latin typeface="Courier New" panose="02070309020205020404" pitchFamily="49" charset="0"/>
                <a:cs typeface="Courier New" panose="02070309020205020404" pitchFamily="49" charset="0"/>
              </a:rPr>
              <a:t>I( )</a:t>
            </a:r>
            <a:r>
              <a:rPr lang="en-US" dirty="0">
                <a:solidFill>
                  <a:srgbClr val="000000"/>
                </a:solidFill>
              </a:rPr>
              <a:t>in the </a:t>
            </a:r>
            <a:r>
              <a:rPr lang="en-US" b="1" dirty="0">
                <a:solidFill>
                  <a:srgbClr val="000000"/>
                </a:solidFill>
                <a:latin typeface="Courier New" panose="02070309020205020404" pitchFamily="49" charset="0"/>
                <a:cs typeface="Courier New" panose="02070309020205020404" pitchFamily="49" charset="0"/>
              </a:rPr>
              <a:t>lm( )</a:t>
            </a:r>
          </a:p>
          <a:p>
            <a:pPr marL="0" indent="0">
              <a:buNone/>
            </a:pPr>
            <a:r>
              <a:rPr lang="en-US" b="1" dirty="0" err="1">
                <a:solidFill>
                  <a:srgbClr val="000000"/>
                </a:solidFill>
                <a:latin typeface="Courier New" panose="02070309020205020404" pitchFamily="49" charset="0"/>
                <a:cs typeface="Courier New" panose="02070309020205020404" pitchFamily="49" charset="0"/>
              </a:rPr>
              <a:t>quadmod</a:t>
            </a:r>
            <a:r>
              <a:rPr lang="en-US" b="1" dirty="0">
                <a:solidFill>
                  <a:srgbClr val="000000"/>
                </a:solidFill>
                <a:latin typeface="Courier New" panose="02070309020205020404" pitchFamily="49" charset="0"/>
                <a:cs typeface="Courier New" panose="02070309020205020404" pitchFamily="49" charset="0"/>
              </a:rPr>
              <a:t>=lm(SAT~Takers+I(Takers^2</a:t>
            </a:r>
            <a:r>
              <a:rPr lang="en-US" b="1" dirty="0" smtClean="0">
                <a:solidFill>
                  <a:srgbClr val="000000"/>
                </a:solidFill>
                <a:latin typeface="Courier New" panose="02070309020205020404" pitchFamily="49" charset="0"/>
                <a:cs typeface="Courier New" panose="02070309020205020404" pitchFamily="49" charset="0"/>
              </a:rPr>
              <a:t>))</a:t>
            </a:r>
            <a:endParaRPr lang="en-US" b="1" dirty="0">
              <a:solidFill>
                <a:srgbClr val="000000"/>
              </a:solidFill>
              <a:latin typeface="Courier New" panose="02070309020205020404" pitchFamily="49" charset="0"/>
              <a:cs typeface="Courier New" panose="02070309020205020404" pitchFamily="49" charset="0"/>
            </a:endParaRPr>
          </a:p>
          <a:p>
            <a:pPr marL="0" indent="0">
              <a:buNone/>
            </a:pPr>
            <a:endParaRPr lang="en-US" dirty="0" smtClean="0">
              <a:solidFill>
                <a:srgbClr val="000000"/>
              </a:solidFill>
            </a:endParaRPr>
          </a:p>
          <a:p>
            <a:pPr marL="0" indent="0">
              <a:buNone/>
            </a:pPr>
            <a:r>
              <a:rPr lang="en-US" b="1" dirty="0" smtClean="0">
                <a:solidFill>
                  <a:srgbClr val="000000"/>
                </a:solidFill>
              </a:rPr>
              <a:t>Method </a:t>
            </a:r>
            <a:r>
              <a:rPr lang="en-US" b="1" dirty="0">
                <a:solidFill>
                  <a:srgbClr val="000000"/>
                </a:solidFill>
              </a:rPr>
              <a:t>#</a:t>
            </a:r>
            <a:r>
              <a:rPr lang="en-US" b="1" dirty="0" smtClean="0">
                <a:solidFill>
                  <a:srgbClr val="000000"/>
                </a:solidFill>
              </a:rPr>
              <a:t>3: </a:t>
            </a:r>
            <a:r>
              <a:rPr lang="en-US" dirty="0" smtClean="0">
                <a:solidFill>
                  <a:srgbClr val="000000"/>
                </a:solidFill>
              </a:rPr>
              <a:t>Use </a:t>
            </a:r>
            <a:r>
              <a:rPr lang="en-US" b="1" dirty="0">
                <a:solidFill>
                  <a:srgbClr val="000000"/>
                </a:solidFill>
                <a:latin typeface="Courier New" panose="02070309020205020404" pitchFamily="49" charset="0"/>
                <a:cs typeface="Courier New" panose="02070309020205020404" pitchFamily="49" charset="0"/>
              </a:rPr>
              <a:t>poly</a:t>
            </a:r>
          </a:p>
          <a:p>
            <a:pPr marL="0" indent="0">
              <a:buNone/>
            </a:pPr>
            <a:r>
              <a:rPr lang="en-US" sz="2400" b="1" dirty="0" err="1">
                <a:solidFill>
                  <a:srgbClr val="000000"/>
                </a:solidFill>
                <a:latin typeface="Courier New" panose="02070309020205020404" pitchFamily="49" charset="0"/>
                <a:cs typeface="Courier New" panose="02070309020205020404" pitchFamily="49" charset="0"/>
              </a:rPr>
              <a:t>quadmod</a:t>
            </a:r>
            <a:r>
              <a:rPr lang="en-US" sz="2400" b="1" dirty="0">
                <a:solidFill>
                  <a:srgbClr val="000000"/>
                </a:solidFill>
                <a:latin typeface="Courier New" panose="02070309020205020404" pitchFamily="49" charset="0"/>
                <a:cs typeface="Courier New" panose="02070309020205020404" pitchFamily="49" charset="0"/>
              </a:rPr>
              <a:t>=lm(</a:t>
            </a:r>
            <a:r>
              <a:rPr lang="en-US" sz="2400" b="1" dirty="0" err="1">
                <a:solidFill>
                  <a:srgbClr val="000000"/>
                </a:solidFill>
                <a:latin typeface="Courier New" panose="02070309020205020404" pitchFamily="49" charset="0"/>
                <a:cs typeface="Courier New" panose="02070309020205020404" pitchFamily="49" charset="0"/>
              </a:rPr>
              <a:t>SAT~poly</a:t>
            </a:r>
            <a:r>
              <a:rPr lang="en-US" sz="2400" b="1" dirty="0">
                <a:solidFill>
                  <a:srgbClr val="000000"/>
                </a:solidFill>
                <a:latin typeface="Courier New" panose="02070309020205020404" pitchFamily="49" charset="0"/>
                <a:cs typeface="Courier New" panose="02070309020205020404" pitchFamily="49" charset="0"/>
              </a:rPr>
              <a:t>(</a:t>
            </a:r>
            <a:r>
              <a:rPr lang="en-US" sz="2400" b="1" dirty="0" err="1">
                <a:solidFill>
                  <a:srgbClr val="000000"/>
                </a:solidFill>
                <a:latin typeface="Courier New" panose="02070309020205020404" pitchFamily="49" charset="0"/>
                <a:cs typeface="Courier New" panose="02070309020205020404" pitchFamily="49" charset="0"/>
              </a:rPr>
              <a:t>Takers,degree</a:t>
            </a:r>
            <a:r>
              <a:rPr lang="en-US" sz="2400" b="1" dirty="0">
                <a:solidFill>
                  <a:srgbClr val="000000"/>
                </a:solidFill>
                <a:latin typeface="Courier New" panose="02070309020205020404" pitchFamily="49" charset="0"/>
                <a:cs typeface="Courier New" panose="02070309020205020404" pitchFamily="49" charset="0"/>
              </a:rPr>
              <a:t>=2,raw=TRUE</a:t>
            </a:r>
            <a:r>
              <a:rPr lang="en-US" sz="2400" b="1" dirty="0" smtClean="0">
                <a:solidFill>
                  <a:srgbClr val="000000"/>
                </a:solidFill>
                <a:latin typeface="Courier New" panose="02070309020205020404" pitchFamily="49" charset="0"/>
                <a:cs typeface="Courier New" panose="02070309020205020404" pitchFamily="49" charset="0"/>
              </a:rPr>
              <a:t>))</a:t>
            </a:r>
            <a:endParaRPr lang="en-US" sz="2400" b="1" dirty="0">
              <a:solidFill>
                <a:srgbClr val="000000"/>
              </a:solidFill>
              <a:latin typeface="Courier New" panose="02070309020205020404" pitchFamily="49" charset="0"/>
              <a:cs typeface="Courier New" panose="02070309020205020404" pitchFamily="49" charset="0"/>
            </a:endParaRPr>
          </a:p>
        </p:txBody>
      </p:sp>
    </p:spTree>
    <p:extLst>
      <p:ext uri="{BB962C8B-B14F-4D97-AF65-F5344CB8AC3E}">
        <p14:creationId xmlns:p14="http://schemas.microsoft.com/office/powerpoint/2010/main" val="282130708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Quadratic Model for SAT</a:t>
            </a:r>
          </a:p>
        </p:txBody>
      </p:sp>
      <p:pic>
        <p:nvPicPr>
          <p:cNvPr id="11" name="Picture 2" descr="A text reads, modSAT2I equals lm open parenthesis SAT is similar to Takers plus I open parenthesis Takers hat 2close parenthesis , dataequalsStateSAT close parenthesis &#10;Summary open parenthesis modSAT2I close parenthesis&#10;A table titled Coefficients shows data in five columns and three rows.&#10;The column head of the table reads: Estimate, Std. Error, t value, and Pr open parenthesis lesser than absolute value of t close parenthesis.&#10;The data of the table are as follows:&#10;Row 1: open parenthesis Intercept close parenthesis - Estimate, 1053.13112; Std. Error, 9.27372; t value, 113.561; and Pr open parenthesis lesser than absolute value of t close parenthesis, greater than 2eminus16 three asterisks.&#10;Row 2: Takers - Estimate, negative 7.16159; Std. Error, 0.89220; t value, negative 8.027; and Pr open parenthesis lesser than absolute value of t close parenthesis, 2.32eminus10 three asterisks.&#10;Row 3: I open parenthesis Takers hat 2 close parenthesis - Estimate, 0.07102; Std. Error, 0.01405; t value, 5.055; and Pr open parenthesis lesser than absolute value of t close parenthesis, 6.99eminus06 three asterisks.&#10;A text below the table reads, Residual standard error: 29.93 on 47 degrees of freedom; Multiple R-squared: 0.8289, Adjusted R-squared: 0.8216; F-statistic: 113.8 on 2 and 47 DF,  p-value: greater than 2.2eminus16  .&#10;A line reads, Active hat equals 15.21 plus 1.070 Rest open parenthesis Males close parenthesis."/>
          <p:cNvPicPr>
            <a:picLocks noGrp="1" noChangeAspect="1" noChangeArrowheads="1"/>
          </p:cNvPicPr>
          <p:nvPr>
            <p:ph type="pic" sz="quarter" idx="13"/>
          </p:nvPr>
        </p:nvPicPr>
        <p:blipFill>
          <a:blip r:embed="rId3">
            <a:extLst>
              <a:ext uri="{28A0092B-C50C-407E-A947-70E740481C1C}">
                <a14:useLocalDpi xmlns:a14="http://schemas.microsoft.com/office/drawing/2010/main" val="0"/>
              </a:ext>
            </a:extLst>
          </a:blip>
          <a:stretch>
            <a:fillRect/>
          </a:stretch>
        </p:blipFill>
        <p:spPr bwMode="auto">
          <a:xfrm>
            <a:off x="565789" y="1797227"/>
            <a:ext cx="8097592" cy="419699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0130354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en-US" dirty="0" smtClean="0"/>
              <a:t>Plot </a:t>
            </a:r>
            <a:r>
              <a:rPr lang="en-US" dirty="0"/>
              <a:t>the Quadratic </a:t>
            </a:r>
            <a:r>
              <a:rPr lang="en-US" dirty="0" smtClean="0"/>
              <a:t>Fit</a:t>
            </a:r>
            <a:endParaRPr lang="en-US" dirty="0"/>
          </a:p>
        </p:txBody>
      </p:sp>
      <p:pic>
        <p:nvPicPr>
          <p:cNvPr id="15" name="Picture 2" descr="A text reads, plot open parenthesis SAT is similar to Takers,main equals open single quote Quadratic Model close single quote,dataequalsStateSAT close parenthesis curve open parenthesis 1053.1 minus 7.1616 asterisk x plus0.0710 asterisk x hat 2,addequalsTRUE close parenthesis."/>
          <p:cNvPicPr>
            <a:picLocks noGrp="1" noChangeAspect="1" noChangeArrowheads="1"/>
          </p:cNvPicPr>
          <p:nvPr>
            <p:ph type="pic" sz="quarter" idx="14"/>
          </p:nvPr>
        </p:nvPicPr>
        <p:blipFill>
          <a:blip r:embed="rId2">
            <a:extLst>
              <a:ext uri="{28A0092B-C50C-407E-A947-70E740481C1C}">
                <a14:useLocalDpi xmlns:a14="http://schemas.microsoft.com/office/drawing/2010/main" val="0"/>
              </a:ext>
            </a:extLst>
          </a:blip>
          <a:stretch>
            <a:fillRect/>
          </a:stretch>
        </p:blipFill>
        <p:spPr bwMode="auto">
          <a:xfrm>
            <a:off x="457200" y="1676400"/>
            <a:ext cx="8191500" cy="8096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 name="Picture 4" descr="A scattergraph below labeled as Quadratic Model plots Takers versus SAT. The graph has Takers along the horizontal axis ranging from 0 to 70 in increments of 10 and SAT along the vertical axis ranging from 800 to 1000 in increments of 100. The graph has a curve that extends from (2, 1040) to (70, 900).  Many points are scattered around the regression line. Two points lie significantly at (19, 920) and (31, 860)."/>
          <p:cNvPicPr>
            <a:picLocks noGrp="1" noChangeAspect="1" noChangeArrowheads="1"/>
          </p:cNvPicPr>
          <p:nvPr>
            <p:ph type="pic" sz="quarter" idx="11"/>
          </p:nvPr>
        </p:nvPicPr>
        <p:blipFill>
          <a:blip r:embed="rId3">
            <a:extLst>
              <a:ext uri="{28A0092B-C50C-407E-A947-70E740481C1C}">
                <a14:useLocalDpi xmlns:a14="http://schemas.microsoft.com/office/drawing/2010/main" val="0"/>
              </a:ext>
            </a:extLst>
          </a:blip>
          <a:stretch>
            <a:fillRect/>
          </a:stretch>
        </p:blipFill>
        <p:spPr bwMode="auto">
          <a:xfrm>
            <a:off x="264515" y="2891941"/>
            <a:ext cx="3573647" cy="307282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 name="Picture Placeholder 11" descr="A scatterplot graph plots modSAT2dollarfitted against modSAT2dollarresiduals. The graph has modSAT2dollarfitted along the horizontal axis ranging from 900 to 1000 in increments of 50 and modSAT2dollarresiduals along the vertical axis ranging from negative 80 to 60 in increments of 20. A line is shown parallel to the horizontal axis at 0 on the vertical axis. The graph shows many points scattered before 900 and beyond 1000 along the horizontal axis and from negative 80 to 60 along the vertical axis. A point lies significantly at (950, negative 30).">
            <a:extLst>
              <a:ext uri="{FF2B5EF4-FFF2-40B4-BE49-F238E27FC236}">
                <a16:creationId xmlns="" xmlns:a16="http://schemas.microsoft.com/office/drawing/2014/main" id="{A8614B90-8886-4B05-BDAE-32F51DB2CC26}"/>
              </a:ext>
            </a:extLst>
          </p:cNvPr>
          <p:cNvPicPr>
            <a:picLocks noGrp="1" noChangeAspect="1"/>
          </p:cNvPicPr>
          <p:nvPr>
            <p:ph type="pic" sz="quarter" idx="13"/>
          </p:nvPr>
        </p:nvPicPr>
        <p:blipFill>
          <a:blip r:embed="rId4">
            <a:extLst>
              <a:ext uri="{28A0092B-C50C-407E-A947-70E740481C1C}">
                <a14:useLocalDpi xmlns:a14="http://schemas.microsoft.com/office/drawing/2010/main" val="0"/>
              </a:ext>
            </a:extLst>
          </a:blip>
          <a:stretch>
            <a:fillRect/>
          </a:stretch>
        </p:blipFill>
        <p:spPr>
          <a:xfrm>
            <a:off x="4114800" y="2957393"/>
            <a:ext cx="4739564" cy="2924989"/>
          </a:xfrm>
          <a:prstGeom prst="rect">
            <a:avLst/>
          </a:prstGeom>
          <a:noFill/>
          <a:ln>
            <a:noFill/>
          </a:ln>
        </p:spPr>
      </p:pic>
    </p:spTree>
    <p:extLst>
      <p:ext uri="{BB962C8B-B14F-4D97-AF65-F5344CB8AC3E}">
        <p14:creationId xmlns:p14="http://schemas.microsoft.com/office/powerpoint/2010/main" val="227343390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a:t>How to Choose the Polynomial Degree</a:t>
            </a:r>
          </a:p>
        </p:txBody>
      </p:sp>
      <p:sp>
        <p:nvSpPr>
          <p:cNvPr id="8" name="Content Placeholder 7"/>
          <p:cNvSpPr>
            <a:spLocks noGrp="1"/>
          </p:cNvSpPr>
          <p:nvPr>
            <p:ph sz="quarter" idx="10"/>
          </p:nvPr>
        </p:nvSpPr>
        <p:spPr>
          <a:xfrm>
            <a:off x="247304" y="1454731"/>
            <a:ext cx="8744296" cy="4710537"/>
          </a:xfrm>
        </p:spPr>
        <p:txBody>
          <a:bodyPr/>
          <a:lstStyle/>
          <a:p>
            <a:r>
              <a:rPr lang="en-US" dirty="0"/>
              <a:t>Use the minimum degree needed to capture the structure of the data</a:t>
            </a:r>
          </a:p>
          <a:p>
            <a:r>
              <a:rPr lang="en-US" dirty="0"/>
              <a:t>Check the </a:t>
            </a:r>
            <a:r>
              <a:rPr lang="en-US" i="1" dirty="0"/>
              <a:t>t</a:t>
            </a:r>
            <a:r>
              <a:rPr lang="en-US" dirty="0"/>
              <a:t> test for the highest power</a:t>
            </a:r>
          </a:p>
          <a:p>
            <a:r>
              <a:rPr lang="en-US" dirty="0"/>
              <a:t>(Generally) keep lower powers—even if not “significant</a:t>
            </a:r>
            <a:r>
              <a:rPr lang="en-US" dirty="0" smtClean="0"/>
              <a:t>”</a:t>
            </a:r>
            <a:endParaRPr lang="en-US" dirty="0"/>
          </a:p>
        </p:txBody>
      </p:sp>
    </p:spTree>
    <p:extLst>
      <p:ext uri="{BB962C8B-B14F-4D97-AF65-F5344CB8AC3E}">
        <p14:creationId xmlns:p14="http://schemas.microsoft.com/office/powerpoint/2010/main" val="136167653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a:t>Complete Second-Order </a:t>
            </a:r>
            <a:r>
              <a:rPr lang="en-US" dirty="0" smtClean="0"/>
              <a:t>Models (1 of 2)</a:t>
            </a:r>
            <a:endParaRPr lang="en-US" dirty="0"/>
          </a:p>
        </p:txBody>
      </p:sp>
      <p:sp>
        <p:nvSpPr>
          <p:cNvPr id="2" name="Content Placeholder 1"/>
          <p:cNvSpPr>
            <a:spLocks noGrp="1"/>
          </p:cNvSpPr>
          <p:nvPr>
            <p:ph idx="1"/>
          </p:nvPr>
        </p:nvSpPr>
        <p:spPr>
          <a:xfrm>
            <a:off x="243114" y="1415142"/>
            <a:ext cx="8610600" cy="947058"/>
          </a:xfrm>
        </p:spPr>
        <p:txBody>
          <a:bodyPr/>
          <a:lstStyle/>
          <a:p>
            <a:pPr marL="0" indent="0">
              <a:buNone/>
            </a:pPr>
            <a:r>
              <a:rPr lang="en-US" altLang="en-US" b="1" dirty="0"/>
              <a:t>Definition: </a:t>
            </a:r>
            <a:r>
              <a:rPr lang="en-US" altLang="en-US" dirty="0"/>
              <a:t>A complete </a:t>
            </a:r>
            <a:r>
              <a:rPr lang="en-US" altLang="en-US" b="1" dirty="0"/>
              <a:t>second-order model </a:t>
            </a:r>
            <a:r>
              <a:rPr lang="en-US" altLang="en-US" dirty="0"/>
              <a:t>for two predictors would </a:t>
            </a:r>
            <a:r>
              <a:rPr lang="en-US" altLang="en-US" dirty="0" smtClean="0"/>
              <a:t>be</a:t>
            </a:r>
            <a:endParaRPr lang="en-US" altLang="en-US" dirty="0"/>
          </a:p>
        </p:txBody>
      </p:sp>
      <p:pic>
        <p:nvPicPr>
          <p:cNvPr id="12" name="Picture 2" descr="An equation with callouts is shown. The equation reads, Y equals beta subscript 0 plus beta subscript 1 X subscript 1 plus beta subscript 2 X subscript 2 plus beta subscript 3 X superscript 2 subscript 1 plus beta subscript 4 X superscript 2 subscript 2 plus beta subscript 5 X subscript 1 X subscript 2 plus varepsilon. A callout reading first order points toward beta subscript 1 X subscript 1. The second callout reading quadratic points toward beta subscript 3 X superscript 2 subscript 1, and the third callout reading interaction points toward beta subscript 5 X subscript 1 X subscript 2."/>
          <p:cNvPicPr>
            <a:picLocks noGrp="1" noChangeAspect="1" noChangeArrowheads="1"/>
          </p:cNvPicPr>
          <p:nvPr>
            <p:ph type="pic" sz="quarter" idx="11"/>
          </p:nvPr>
        </p:nvPicPr>
        <p:blipFill>
          <a:blip r:embed="rId3">
            <a:extLst>
              <a:ext uri="{28A0092B-C50C-407E-A947-70E740481C1C}">
                <a14:useLocalDpi xmlns:a14="http://schemas.microsoft.com/office/drawing/2010/main" val="0"/>
              </a:ext>
            </a:extLst>
          </a:blip>
          <a:stretch>
            <a:fillRect/>
          </a:stretch>
        </p:blipFill>
        <p:spPr bwMode="auto">
          <a:xfrm>
            <a:off x="381000" y="2743200"/>
            <a:ext cx="8148352" cy="182099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Content Placeholder 2"/>
          <p:cNvSpPr>
            <a:spLocks noGrp="1"/>
          </p:cNvSpPr>
          <p:nvPr>
            <p:ph type="body" sz="quarter" idx="10"/>
          </p:nvPr>
        </p:nvSpPr>
        <p:spPr>
          <a:xfrm>
            <a:off x="241662" y="5011146"/>
            <a:ext cx="8673738" cy="981768"/>
          </a:xfrm>
        </p:spPr>
        <p:txBody>
          <a:bodyPr>
            <a:normAutofit/>
          </a:bodyPr>
          <a:lstStyle/>
          <a:p>
            <a:pPr marL="0" indent="0">
              <a:buNone/>
            </a:pPr>
            <a:r>
              <a:rPr lang="en-US" b="1" dirty="0"/>
              <a:t>Example: </a:t>
            </a:r>
            <a:r>
              <a:rPr lang="en-US" dirty="0"/>
              <a:t>Try a full second-order model for </a:t>
            </a:r>
          </a:p>
          <a:p>
            <a:pPr marL="0" indent="0">
              <a:buNone/>
            </a:pPr>
            <a:r>
              <a:rPr lang="en-US" i="1" dirty="0"/>
              <a:t>Y = SAT </a:t>
            </a:r>
            <a:r>
              <a:rPr lang="en-US" dirty="0"/>
              <a:t>using </a:t>
            </a:r>
            <a:r>
              <a:rPr lang="en-US" i="1" dirty="0"/>
              <a:t>X</a:t>
            </a:r>
            <a:r>
              <a:rPr lang="en-US" i="1" baseline="-25000" dirty="0"/>
              <a:t>1</a:t>
            </a:r>
            <a:r>
              <a:rPr lang="en-US" dirty="0"/>
              <a:t> = Takers and </a:t>
            </a:r>
            <a:r>
              <a:rPr lang="en-US" i="1" dirty="0"/>
              <a:t>X</a:t>
            </a:r>
            <a:r>
              <a:rPr lang="en-US" i="1" baseline="-25000" dirty="0"/>
              <a:t>2</a:t>
            </a:r>
            <a:r>
              <a:rPr lang="en-US" dirty="0"/>
              <a:t> = </a:t>
            </a:r>
            <a:r>
              <a:rPr lang="en-US" dirty="0" smtClean="0"/>
              <a:t>Expend</a:t>
            </a:r>
            <a:endParaRPr lang="en-US" dirty="0"/>
          </a:p>
        </p:txBody>
      </p:sp>
    </p:spTree>
    <p:extLst>
      <p:ext uri="{BB962C8B-B14F-4D97-AF65-F5344CB8AC3E}">
        <p14:creationId xmlns:p14="http://schemas.microsoft.com/office/powerpoint/2010/main" val="379492950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a:t>Complete Second-Order </a:t>
            </a:r>
            <a:r>
              <a:rPr lang="en-US" dirty="0" smtClean="0"/>
              <a:t>Models (2 of 2)</a:t>
            </a:r>
            <a:endParaRPr lang="en-US" dirty="0"/>
          </a:p>
        </p:txBody>
      </p:sp>
      <p:pic>
        <p:nvPicPr>
          <p:cNvPr id="9" name="Picture 2" descr="Four three dimensional graphs are shown. The first graph labeled just linear shows a gridded plane. One of the vertices of the plane lies on the origin. The second graph labeled linear plus interaction shows a magnified gridded plane whose base lies along the horizontal axis. The length is calibrated from 10 to 40 in increments of 10. The third graph labeled complete second order shows a gridded plane which is bent at an angle. One of the vertices of the plane lies on the origin. The fourth graph labeled linear plus quadratic shows a gridded plane bent at an angle. One of the vertices of the plane lies on the origin."/>
          <p:cNvPicPr>
            <a:picLocks noGrp="1" noChangeAspect="1" noChangeArrowheads="1"/>
          </p:cNvPicPr>
          <p:nvPr>
            <p:ph type="pic" sz="quarter" idx="11"/>
          </p:nvPr>
        </p:nvPicPr>
        <p:blipFill>
          <a:blip r:embed="rId3">
            <a:extLst>
              <a:ext uri="{28A0092B-C50C-407E-A947-70E740481C1C}">
                <a14:useLocalDpi xmlns:a14="http://schemas.microsoft.com/office/drawing/2010/main" val="0"/>
              </a:ext>
            </a:extLst>
          </a:blip>
          <a:stretch>
            <a:fillRect/>
          </a:stretch>
        </p:blipFill>
        <p:spPr bwMode="auto">
          <a:xfrm>
            <a:off x="1295400" y="1543834"/>
            <a:ext cx="6271569" cy="45747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74834676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a:t>Second-Order Model for State SAT</a:t>
            </a:r>
          </a:p>
        </p:txBody>
      </p:sp>
      <p:pic>
        <p:nvPicPr>
          <p:cNvPr id="12" name="Picture 2" descr="A text is followed by a table. The text reads, modSAT5equalslm open parenthesis SAT is similar toTakersplusExpendplusI open parenthesis Takershat2 close parenthesis plus I open parenthesis Expendhat2 close parenthesis plus I open parenthesisTakers asterisk Expend close parenthesis, data equals StateSAT close parenthesis.&#10;Summary open parenthesis modSAT5 close parenthesis&#10;A table below title Coefficients shows data in five columns and six rows.&#10;The column head of the table reads: Estimate, Std. Error, t value, Pr open parenthesis lesser than absolute value of t close parenthesis.&#10;The data of the table are as follows:&#10;Row 1: open parenthesis Intercept close parenthesis - Estimate, 893.66283; Std. Error, 36.14094; t value, 24.727; Pr open parenthesis lesser than absolute value of t close parenthesis, greater than 2eminus16 three asterisks.&#10;Row 2: Takers - Estimate, negative 7.05561; Std. Error, 0.83740; t value, negative 8.426; Pr open parenthesis lesser than absolute value of t close parenthesis, 9.96eminus11 three asterisks.&#10;Row 3: Expend - Estimate, 10.33333; Std. Error, 2.49600; t value, 4.140; Pr open parenthesis lesser than absolute value of t close parenthesis, 0.000155 three asterisks.&#10;Row 4: I open parenthesis Takers hat 2 close parenthesis - Estimate, 0.07725; Std. Error, 0.01328; t value, 5.816; Pr open parenthesis lesser than absolute value of t close parenthesis, 6.28eminus07 three asterisks.&#10;Row 5: I open parenthesis Expend hat 2 close parenthesis - Estimate, negative 0.11775; Std. Error, 0.04426; t value, negative 2.660; Pr open parenthesis lesser than absolute value of t close parenthesis, 0.010851 asterisk.&#10;Row 6: I open parethesis Takers asterisk Expend close parenthesis - Estimate, negative 0.03344; Std. Error, 0.03716; t value, negative 0.900; Pr open parenthesis lesser than absolute value of t close parenthesis, 0.373087. The number 0.373087 is highlighted using a circle. In the first column, the last four words are highlighted using a rectangular box.&#10;A text below the table reads, Residual standard error: 23.68 on 44 degrees of freedom; Multiple R-squared: 0.8997, Adjusted R-squared: 0.8883 ; F-statistic: 78.96 on 5 and 44 DF,  p-value: greater than 2.2e minus16."/>
          <p:cNvPicPr>
            <a:picLocks noGrp="1" noChangeAspect="1" noChangeArrowheads="1"/>
          </p:cNvPicPr>
          <p:nvPr>
            <p:ph type="pic" sz="quarter" idx="11"/>
          </p:nvPr>
        </p:nvPicPr>
        <p:blipFill>
          <a:blip r:embed="rId2">
            <a:extLst>
              <a:ext uri="{28A0092B-C50C-407E-A947-70E740481C1C}">
                <a14:useLocalDpi xmlns:a14="http://schemas.microsoft.com/office/drawing/2010/main" val="0"/>
              </a:ext>
            </a:extLst>
          </a:blip>
          <a:stretch>
            <a:fillRect/>
          </a:stretch>
        </p:blipFill>
        <p:spPr bwMode="auto">
          <a:xfrm>
            <a:off x="228600" y="1390657"/>
            <a:ext cx="6376240" cy="308435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Content Placeholder 2"/>
          <p:cNvSpPr>
            <a:spLocks noGrp="1"/>
          </p:cNvSpPr>
          <p:nvPr>
            <p:ph idx="1"/>
          </p:nvPr>
        </p:nvSpPr>
        <p:spPr>
          <a:xfrm>
            <a:off x="156411" y="4724401"/>
            <a:ext cx="6015789" cy="1454728"/>
          </a:xfrm>
        </p:spPr>
        <p:txBody>
          <a:bodyPr>
            <a:normAutofit lnSpcReduction="10000"/>
          </a:bodyPr>
          <a:lstStyle/>
          <a:p>
            <a:pPr marL="0" indent="0">
              <a:lnSpc>
                <a:spcPct val="110000"/>
              </a:lnSpc>
              <a:spcBef>
                <a:spcPts val="624"/>
              </a:spcBef>
              <a:buNone/>
            </a:pPr>
            <a:r>
              <a:rPr lang="en-US" dirty="0"/>
              <a:t>Do we need the interaction term</a:t>
            </a:r>
            <a:r>
              <a:rPr lang="en-US" dirty="0" smtClean="0"/>
              <a:t>? </a:t>
            </a:r>
            <a:r>
              <a:rPr lang="en-US" dirty="0" smtClean="0"/>
              <a:t>    No</a:t>
            </a:r>
            <a:endParaRPr lang="en-US" dirty="0" smtClean="0"/>
          </a:p>
          <a:p>
            <a:pPr marL="0" indent="0">
              <a:lnSpc>
                <a:spcPct val="110000"/>
              </a:lnSpc>
              <a:spcBef>
                <a:spcPts val="624"/>
              </a:spcBef>
              <a:buNone/>
            </a:pPr>
            <a:r>
              <a:rPr lang="en-US" dirty="0"/>
              <a:t>Do we need both quadratic </a:t>
            </a:r>
            <a:r>
              <a:rPr lang="en-US" dirty="0" smtClean="0"/>
              <a:t>terms?</a:t>
            </a:r>
          </a:p>
          <a:p>
            <a:pPr marL="0" indent="0">
              <a:lnSpc>
                <a:spcPct val="110000"/>
              </a:lnSpc>
              <a:spcBef>
                <a:spcPts val="624"/>
              </a:spcBef>
              <a:buNone/>
            </a:pPr>
            <a:r>
              <a:rPr lang="en-US" dirty="0" smtClean="0"/>
              <a:t>Do </a:t>
            </a:r>
            <a:r>
              <a:rPr lang="en-US" dirty="0"/>
              <a:t>we need the terms with </a:t>
            </a:r>
            <a:r>
              <a:rPr lang="en-US" i="1" dirty="0"/>
              <a:t>Expend</a:t>
            </a:r>
            <a:r>
              <a:rPr lang="en-US" dirty="0" smtClean="0"/>
              <a:t>?</a:t>
            </a:r>
            <a:endParaRPr lang="en-US" dirty="0"/>
          </a:p>
        </p:txBody>
      </p:sp>
      <p:sp>
        <p:nvSpPr>
          <p:cNvPr id="4" name="Content Placeholder 3"/>
          <p:cNvSpPr>
            <a:spLocks noGrp="1"/>
          </p:cNvSpPr>
          <p:nvPr>
            <p:ph type="body" sz="quarter" idx="10"/>
          </p:nvPr>
        </p:nvSpPr>
        <p:spPr>
          <a:xfrm>
            <a:off x="6477000" y="4938621"/>
            <a:ext cx="2213081" cy="928779"/>
          </a:xfrm>
        </p:spPr>
        <p:txBody>
          <a:bodyPr>
            <a:normAutofit/>
          </a:bodyPr>
          <a:lstStyle/>
          <a:p>
            <a:pPr marL="0" indent="0">
              <a:buNone/>
            </a:pPr>
            <a:r>
              <a:rPr lang="en-US" dirty="0"/>
              <a:t>Nested </a:t>
            </a:r>
            <a:r>
              <a:rPr lang="en-US" i="1" dirty="0"/>
              <a:t>F</a:t>
            </a:r>
            <a:r>
              <a:rPr lang="en-US" dirty="0"/>
              <a:t> test (Section 3.6</a:t>
            </a:r>
            <a:r>
              <a:rPr lang="en-US" dirty="0" smtClean="0"/>
              <a:t>)</a:t>
            </a:r>
            <a:endParaRPr lang="en-US" dirty="0"/>
          </a:p>
        </p:txBody>
      </p:sp>
    </p:spTree>
    <p:extLst>
      <p:ext uri="{BB962C8B-B14F-4D97-AF65-F5344CB8AC3E}">
        <p14:creationId xmlns:p14="http://schemas.microsoft.com/office/powerpoint/2010/main" val="249948520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Section 3.4</a:t>
            </a:r>
            <a:endParaRPr lang="en-US" dirty="0"/>
          </a:p>
        </p:txBody>
      </p:sp>
      <p:sp>
        <p:nvSpPr>
          <p:cNvPr id="3" name="Content Placeholder 2"/>
          <p:cNvSpPr>
            <a:spLocks noGrp="1"/>
          </p:cNvSpPr>
          <p:nvPr>
            <p:ph sz="quarter" idx="10"/>
          </p:nvPr>
        </p:nvSpPr>
        <p:spPr>
          <a:xfrm>
            <a:off x="247304" y="1407392"/>
            <a:ext cx="8515696" cy="4612407"/>
          </a:xfrm>
        </p:spPr>
        <p:txBody>
          <a:bodyPr>
            <a:noAutofit/>
          </a:bodyPr>
          <a:lstStyle/>
          <a:p>
            <a:pPr marL="0" indent="0">
              <a:spcBef>
                <a:spcPts val="624"/>
              </a:spcBef>
              <a:buNone/>
            </a:pPr>
            <a:r>
              <a:rPr lang="en-US" altLang="en-US" dirty="0" smtClean="0">
                <a:sym typeface="Symbol" panose="05050102010706020507" pitchFamily="18" charset="2"/>
              </a:rPr>
              <a:t>Interaction term</a:t>
            </a:r>
          </a:p>
          <a:p>
            <a:pPr marL="0" indent="0">
              <a:spcBef>
                <a:spcPts val="624"/>
              </a:spcBef>
              <a:buNone/>
            </a:pPr>
            <a:r>
              <a:rPr lang="en-US" altLang="en-US" dirty="0" smtClean="0">
                <a:sym typeface="Symbol" panose="05050102010706020507" pitchFamily="18" charset="2"/>
              </a:rPr>
              <a:t>Polynomial regression</a:t>
            </a:r>
          </a:p>
          <a:p>
            <a:pPr marL="0" indent="566738">
              <a:spcBef>
                <a:spcPts val="624"/>
              </a:spcBef>
              <a:buNone/>
            </a:pPr>
            <a:r>
              <a:rPr lang="en-US" altLang="en-US" dirty="0" smtClean="0">
                <a:sym typeface="Symbol" panose="05050102010706020507" pitchFamily="18" charset="2"/>
              </a:rPr>
              <a:t>Quadratic model</a:t>
            </a:r>
          </a:p>
          <a:p>
            <a:pPr marL="0" indent="0">
              <a:spcBef>
                <a:spcPts val="624"/>
              </a:spcBef>
              <a:buNone/>
            </a:pPr>
            <a:r>
              <a:rPr lang="en-US" altLang="en-US" dirty="0" smtClean="0">
                <a:sym typeface="Symbol" panose="05050102010706020507" pitchFamily="18" charset="2"/>
              </a:rPr>
              <a:t>Second-order models</a:t>
            </a:r>
          </a:p>
        </p:txBody>
      </p:sp>
    </p:spTree>
    <p:extLst>
      <p:ext uri="{BB962C8B-B14F-4D97-AF65-F5344CB8AC3E}">
        <p14:creationId xmlns:p14="http://schemas.microsoft.com/office/powerpoint/2010/main" val="340255524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Interaction</a:t>
            </a:r>
          </a:p>
        </p:txBody>
      </p:sp>
      <p:sp>
        <p:nvSpPr>
          <p:cNvPr id="3" name="Content Placeholder 2"/>
          <p:cNvSpPr>
            <a:spLocks noGrp="1"/>
          </p:cNvSpPr>
          <p:nvPr>
            <p:ph idx="1"/>
          </p:nvPr>
        </p:nvSpPr>
        <p:spPr>
          <a:xfrm>
            <a:off x="241662" y="1344521"/>
            <a:ext cx="1826281" cy="467816"/>
          </a:xfrm>
        </p:spPr>
        <p:txBody>
          <a:bodyPr>
            <a:noAutofit/>
          </a:bodyPr>
          <a:lstStyle/>
          <a:p>
            <a:pPr marL="0" lvl="1" indent="0">
              <a:spcBef>
                <a:spcPts val="624"/>
              </a:spcBef>
              <a:buNone/>
            </a:pPr>
            <a:r>
              <a:rPr lang="en-US" altLang="en-US" sz="2600" dirty="0"/>
              <a:t>Recall</a:t>
            </a:r>
            <a:r>
              <a:rPr lang="en-US" altLang="en-US" sz="2600" dirty="0" smtClean="0"/>
              <a:t>:</a:t>
            </a:r>
            <a:endParaRPr lang="en-US" altLang="en-US" sz="2600" dirty="0"/>
          </a:p>
        </p:txBody>
      </p:sp>
      <p:pic>
        <p:nvPicPr>
          <p:cNvPr id="9" name="Picture 2" descr="An equation with a callout is shown. The equation reads, Active equals beta subscript 0 plus beta subscript 1 Rest plus beta subscript 2 Sex plus beta subscript 3 Rest into Gender plus varepsilon. &#10;A callout reading Product allows for different Active slash Rest slopes for females and males points toward the word Gender in the equation."/>
          <p:cNvPicPr>
            <a:picLocks noGrp="1" noChangeAspect="1" noChangeArrowheads="1"/>
          </p:cNvPicPr>
          <p:nvPr>
            <p:ph type="pic" sz="quarter" idx="11"/>
          </p:nvPr>
        </p:nvPicPr>
        <p:blipFill>
          <a:blip r:embed="rId3">
            <a:extLst>
              <a:ext uri="{28A0092B-C50C-407E-A947-70E740481C1C}">
                <a14:useLocalDpi xmlns:a14="http://schemas.microsoft.com/office/drawing/2010/main" val="0"/>
              </a:ext>
            </a:extLst>
          </a:blip>
          <a:stretch>
            <a:fillRect/>
          </a:stretch>
        </p:blipFill>
        <p:spPr bwMode="auto">
          <a:xfrm>
            <a:off x="473451" y="1828800"/>
            <a:ext cx="8213349" cy="205764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Content Placeholder 3"/>
          <p:cNvSpPr>
            <a:spLocks noGrp="1"/>
          </p:cNvSpPr>
          <p:nvPr>
            <p:ph type="body" sz="quarter" idx="10"/>
          </p:nvPr>
        </p:nvSpPr>
        <p:spPr>
          <a:xfrm>
            <a:off x="241662" y="4038600"/>
            <a:ext cx="8673738" cy="2209800"/>
          </a:xfrm>
        </p:spPr>
        <p:txBody>
          <a:bodyPr>
            <a:noAutofit/>
          </a:bodyPr>
          <a:lstStyle/>
          <a:p>
            <a:pPr marL="0" indent="0">
              <a:buNone/>
            </a:pPr>
            <a:r>
              <a:rPr lang="en-US" b="1" dirty="0"/>
              <a:t>Interaction: </a:t>
            </a:r>
            <a:r>
              <a:rPr lang="en-US" dirty="0"/>
              <a:t>When the relationship between two variables changes depending on a third variable.</a:t>
            </a:r>
          </a:p>
          <a:p>
            <a:pPr marL="0" indent="0">
              <a:buNone/>
            </a:pPr>
            <a:endParaRPr lang="en-US" altLang="en-US" dirty="0" smtClean="0"/>
          </a:p>
          <a:p>
            <a:pPr marL="0" indent="0" algn="ctr">
              <a:buNone/>
            </a:pPr>
            <a:r>
              <a:rPr lang="en-US" altLang="en-US" dirty="0" smtClean="0"/>
              <a:t>Modeling </a:t>
            </a:r>
            <a:r>
              <a:rPr lang="en-US" altLang="en-US" dirty="0"/>
              <a:t>tip: Include a product term to account for interaction</a:t>
            </a:r>
            <a:r>
              <a:rPr lang="en-US" altLang="en-US" dirty="0" smtClean="0"/>
              <a:t>.</a:t>
            </a:r>
            <a:endParaRPr lang="en-US" altLang="en-US" dirty="0"/>
          </a:p>
        </p:txBody>
      </p:sp>
    </p:spTree>
    <p:extLst>
      <p:ext uri="{BB962C8B-B14F-4D97-AF65-F5344CB8AC3E}">
        <p14:creationId xmlns:p14="http://schemas.microsoft.com/office/powerpoint/2010/main" val="22949706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5092"/>
            <a:ext cx="8229600" cy="1257300"/>
          </a:xfrm>
        </p:spPr>
        <p:txBody>
          <a:bodyPr>
            <a:normAutofit/>
          </a:bodyPr>
          <a:lstStyle/>
          <a:p>
            <a:r>
              <a:rPr lang="en-US" dirty="0" smtClean="0"/>
              <a:t>Example 3.11 in the Text: Fish Weights (1 of 3)</a:t>
            </a:r>
            <a:endParaRPr lang="en-US" dirty="0"/>
          </a:p>
        </p:txBody>
      </p:sp>
      <p:sp>
        <p:nvSpPr>
          <p:cNvPr id="3" name="Content Placeholder 2"/>
          <p:cNvSpPr>
            <a:spLocks noGrp="1"/>
          </p:cNvSpPr>
          <p:nvPr>
            <p:ph sz="quarter" idx="10"/>
          </p:nvPr>
        </p:nvSpPr>
        <p:spPr>
          <a:xfrm>
            <a:off x="247304" y="1407393"/>
            <a:ext cx="8640021" cy="4784860"/>
          </a:xfrm>
        </p:spPr>
        <p:txBody>
          <a:bodyPr>
            <a:noAutofit/>
          </a:bodyPr>
          <a:lstStyle/>
          <a:p>
            <a:pPr marL="0" indent="0">
              <a:spcBef>
                <a:spcPts val="624"/>
              </a:spcBef>
              <a:buNone/>
            </a:pPr>
            <a:r>
              <a:rPr lang="en-US" altLang="en-US" dirty="0">
                <a:sym typeface="Symbol" panose="05050102010706020507" pitchFamily="18" charset="2"/>
              </a:rPr>
              <a:t>Data: </a:t>
            </a:r>
            <a:r>
              <a:rPr lang="en-US" altLang="en-US" b="1" dirty="0">
                <a:latin typeface="Courier New" panose="02070309020205020404" pitchFamily="49" charset="0"/>
                <a:cs typeface="Courier New" panose="02070309020205020404" pitchFamily="49" charset="0"/>
                <a:sym typeface="Symbol" panose="05050102010706020507" pitchFamily="18" charset="2"/>
              </a:rPr>
              <a:t>Perch</a:t>
            </a:r>
            <a:r>
              <a:rPr lang="en-US" altLang="en-US" b="1" dirty="0">
                <a:sym typeface="Symbol" panose="05050102010706020507" pitchFamily="18" charset="2"/>
              </a:rPr>
              <a:t> </a:t>
            </a:r>
            <a:r>
              <a:rPr lang="en-US" altLang="en-US" dirty="0">
                <a:sym typeface="Symbol" panose="05050102010706020507" pitchFamily="18" charset="2"/>
              </a:rPr>
              <a:t>(measurements for 56 fish)</a:t>
            </a:r>
          </a:p>
          <a:p>
            <a:pPr marL="0" indent="0">
              <a:spcBef>
                <a:spcPts val="624"/>
              </a:spcBef>
              <a:buNone/>
            </a:pPr>
            <a:r>
              <a:rPr lang="en-US" altLang="en-US" dirty="0" smtClean="0">
                <a:sym typeface="Symbol" panose="05050102010706020507" pitchFamily="18" charset="2"/>
              </a:rPr>
              <a:t>Predictors: </a:t>
            </a:r>
            <a:r>
              <a:rPr lang="en-US" altLang="en-US" b="1" dirty="0" smtClean="0">
                <a:latin typeface="Courier New" panose="02070309020205020404" pitchFamily="49" charset="0"/>
                <a:cs typeface="Courier New" panose="02070309020205020404" pitchFamily="49" charset="0"/>
                <a:sym typeface="Symbol" panose="05050102010706020507" pitchFamily="18" charset="2"/>
              </a:rPr>
              <a:t>Length, Width </a:t>
            </a:r>
            <a:r>
              <a:rPr lang="en-US" altLang="en-US" dirty="0">
                <a:sym typeface="Symbol" panose="05050102010706020507" pitchFamily="18" charset="2"/>
              </a:rPr>
              <a:t>(in cm)</a:t>
            </a:r>
          </a:p>
          <a:p>
            <a:pPr marL="0" indent="0">
              <a:spcBef>
                <a:spcPts val="624"/>
              </a:spcBef>
              <a:buNone/>
            </a:pPr>
            <a:r>
              <a:rPr lang="en-US" altLang="en-US" dirty="0" smtClean="0">
                <a:sym typeface="Symbol" panose="05050102010706020507" pitchFamily="18" charset="2"/>
              </a:rPr>
              <a:t>Response: </a:t>
            </a:r>
            <a:r>
              <a:rPr lang="en-US" altLang="en-US" b="1" dirty="0" smtClean="0">
                <a:latin typeface="Courier New" panose="02070309020205020404" pitchFamily="49" charset="0"/>
                <a:cs typeface="Courier New" panose="02070309020205020404" pitchFamily="49" charset="0"/>
                <a:sym typeface="Symbol" panose="05050102010706020507" pitchFamily="18" charset="2"/>
              </a:rPr>
              <a:t>Weight</a:t>
            </a:r>
            <a:r>
              <a:rPr lang="en-US" altLang="en-US" dirty="0" smtClean="0">
                <a:sym typeface="Symbol" panose="05050102010706020507" pitchFamily="18" charset="2"/>
              </a:rPr>
              <a:t> </a:t>
            </a:r>
            <a:r>
              <a:rPr lang="en-US" altLang="en-US" dirty="0">
                <a:sym typeface="Symbol" panose="05050102010706020507" pitchFamily="18" charset="2"/>
              </a:rPr>
              <a:t>(in </a:t>
            </a:r>
            <a:r>
              <a:rPr lang="en-US" altLang="en-US" dirty="0" err="1">
                <a:sym typeface="Symbol" panose="05050102010706020507" pitchFamily="18" charset="2"/>
              </a:rPr>
              <a:t>gm</a:t>
            </a:r>
            <a:r>
              <a:rPr lang="en-US" altLang="en-US" dirty="0" smtClean="0">
                <a:sym typeface="Symbol" panose="05050102010706020507" pitchFamily="18" charset="2"/>
              </a:rPr>
              <a:t>)</a:t>
            </a:r>
            <a:endParaRPr lang="en-US" altLang="en-US" dirty="0">
              <a:sym typeface="Symbol" panose="05050102010706020507" pitchFamily="18" charset="2"/>
            </a:endParaRPr>
          </a:p>
          <a:p>
            <a:pPr marL="0" indent="0">
              <a:spcBef>
                <a:spcPts val="624"/>
              </a:spcBef>
              <a:buNone/>
            </a:pPr>
            <a:endParaRPr lang="en-US" altLang="en-US" dirty="0" smtClean="0"/>
          </a:p>
          <a:p>
            <a:pPr marL="0" indent="0">
              <a:spcBef>
                <a:spcPts val="624"/>
              </a:spcBef>
              <a:buNone/>
            </a:pPr>
            <a:r>
              <a:rPr lang="en-US" altLang="en-US" dirty="0" smtClean="0"/>
              <a:t>Fit </a:t>
            </a:r>
            <a:r>
              <a:rPr lang="en-US" altLang="en-US" dirty="0"/>
              <a:t>a two-predictor model with an interaction</a:t>
            </a:r>
            <a:r>
              <a:rPr lang="en-US" altLang="en-US" dirty="0" smtClean="0"/>
              <a:t>.</a:t>
            </a:r>
            <a:endParaRPr lang="en-US" altLang="en-US" dirty="0"/>
          </a:p>
        </p:txBody>
      </p:sp>
    </p:spTree>
    <p:extLst>
      <p:ext uri="{BB962C8B-B14F-4D97-AF65-F5344CB8AC3E}">
        <p14:creationId xmlns:p14="http://schemas.microsoft.com/office/powerpoint/2010/main" val="255292093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3442" y="25400"/>
            <a:ext cx="8277117" cy="1257300"/>
          </a:xfrm>
        </p:spPr>
        <p:txBody>
          <a:bodyPr/>
          <a:lstStyle/>
          <a:p>
            <a:r>
              <a:rPr lang="en-US" dirty="0"/>
              <a:t>Example 3.11 in the Text: Fish </a:t>
            </a:r>
            <a:r>
              <a:rPr lang="en-US" dirty="0" smtClean="0"/>
              <a:t>Weights (2 </a:t>
            </a:r>
            <a:r>
              <a:rPr lang="en-US" dirty="0"/>
              <a:t>of 3</a:t>
            </a:r>
            <a:r>
              <a:rPr lang="en-US" dirty="0" smtClean="0"/>
              <a:t>)</a:t>
            </a:r>
            <a:endParaRPr lang="en-US" dirty="0"/>
          </a:p>
        </p:txBody>
      </p:sp>
      <p:pic>
        <p:nvPicPr>
          <p:cNvPr id="8" name="Picture 2" descr="A text is followed by a table. &#10;The text reads, lesser than Perchmodel equals lm open parenthesis Weight is similar to Length plus Width plus I open parenthesis Length asterisk Width close parenthesis close parenthesis. A callout reading, To avoid creating a new column, use I open parenthesis close parenthesis in the lm open parenthesis close parenthesis points toward the letter I in the text.&#10;Summary open parenthesis Perchmodel close parenthesis.&#10;Call: lm open parenthesis formula equals Weight is similar to Length plus Width plus Length asterisk Width close parenthesis.&#10;A table titled Coefficients shows data in five columns and four rows.&#10;The column head of the table reads: Estimate, Std. Error, t value, Pr open parenthesis lesser than absolute value of t close parenthesis.&#10;The data of the table are as follows:&#10;Row 1: open parenthesis Intercept close parenthesis - Estimate, 113.9349; Std. Error, 58.7844; t value, 1.938; Pr open parenthesis lesser than absolute value of t close parenthesis, 0.058.&#10;Row 2: Length - Estimate, negative 3.4827; Std. Error, 3.1521; t value, negative 1.105; Pr open parenthesis lesser than absolute value of t close parenthesis, 0.274.&#10;Row 3: Width - Estimate, negative 94.6309; Std. Error, 22.2954; t value, negative 4.244; Pr open parenthesis lesser than absolute value of t close parenthesis, 9.06eminus05 three asterisks.&#10;Row 4 – I open parenthesis Length asterisks Width close parenthesis - Estimate, 5.2412; Std. Error, 0.4131; t value, 12.687; Pr open parenthesis lesser than absolute value of t close parenthesis, greater than 2eminus16 three asterisks.&#10;A text below the table reads, Residual standard error: 44.24 on 52 degrees of freedom; Multiple R-squared: 0.9847, Adjusted R-squared: 0.9838; F-statistic:  1115 on 3 and 52 DF,  p-value: greater than 2.2e minus16."/>
          <p:cNvPicPr>
            <a:picLocks noGrp="1" noChangeAspect="1" noChangeArrowheads="1"/>
          </p:cNvPicPr>
          <p:nvPr>
            <p:ph type="pic" sz="quarter" idx="11"/>
          </p:nvPr>
        </p:nvPicPr>
        <p:blipFill>
          <a:blip r:embed="rId3">
            <a:extLst>
              <a:ext uri="{28A0092B-C50C-407E-A947-70E740481C1C}">
                <a14:useLocalDpi xmlns:a14="http://schemas.microsoft.com/office/drawing/2010/main" val="0"/>
              </a:ext>
            </a:extLst>
          </a:blip>
          <a:stretch>
            <a:fillRect/>
          </a:stretch>
        </p:blipFill>
        <p:spPr bwMode="auto">
          <a:xfrm>
            <a:off x="762000" y="1530149"/>
            <a:ext cx="7762879" cy="461128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5972092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5400"/>
            <a:ext cx="8229600" cy="1257300"/>
          </a:xfrm>
        </p:spPr>
        <p:txBody>
          <a:bodyPr/>
          <a:lstStyle/>
          <a:p>
            <a:r>
              <a:rPr lang="en-US" dirty="0"/>
              <a:t>Example 3.11 in the Text: Fish </a:t>
            </a:r>
            <a:r>
              <a:rPr lang="en-US" dirty="0" smtClean="0"/>
              <a:t>Weights</a:t>
            </a:r>
            <a:r>
              <a:rPr lang="en-US" baseline="0" dirty="0" smtClean="0"/>
              <a:t> </a:t>
            </a:r>
            <a:r>
              <a:rPr lang="en-US" dirty="0" smtClean="0"/>
              <a:t>(3 </a:t>
            </a:r>
            <a:r>
              <a:rPr lang="en-US" dirty="0"/>
              <a:t>of </a:t>
            </a:r>
            <a:r>
              <a:rPr lang="en-US" dirty="0" smtClean="0"/>
              <a:t>3)</a:t>
            </a:r>
            <a:endParaRPr lang="en-US" dirty="0"/>
          </a:p>
        </p:txBody>
      </p:sp>
      <p:pic>
        <p:nvPicPr>
          <p:cNvPr id="9" name="Picture 2" descr="A text is followed by a table. &#10;The text reads, lesser than anova open parenthesis Perchmodel close parenthesis&#10;Analysis of Variance Table &#10;A table titled Response: Weight shows data in six columns and four rows.&#10;The column head of the table reads: Df, Sum Sq, Mean Sq, F value, and Pr open parenthesis lesser than F close parenthesis.&#10;The data of the table are as follows:&#10;Row 1: Length - Df, 1; Sum Sq, 6118739; Mean Sq, 6118739; F value, 3126.571; and Pr open parenthesis lesser than F close parenthesis, greater than 2.2eminus16 three asterisks.&#10;Row 2: Width - Df, 1; Sum Sq, 110593; Mean Sq, 110593; F value, 56.511; and Pr open parenthesis lesser than F close parenthesis, 7.416eminus10 three asterisks.&#10;Row 3: I open parenthesis Length asterisk Width close parenthesis - Df, 1; Sum Sq, 314997; Mean Sq, 314997; F value, 160.958; and Pr open parenthesis lesser than F close parenthesis, greater than 2.2eminus16.&#10;Row 4: Residuals - Df, 52; Sum Sq, 101765; Mean Sq, 1957; F value, Nil; and Pr open parenthesis lesser than F close parenthesis, Nil."/>
          <p:cNvPicPr>
            <a:picLocks noGrp="1" noChangeAspect="1" noChangeArrowheads="1"/>
          </p:cNvPicPr>
          <p:nvPr>
            <p:ph type="pic" sz="quarter" idx="13"/>
          </p:nvPr>
        </p:nvPicPr>
        <p:blipFill>
          <a:blip r:embed="rId3">
            <a:extLst>
              <a:ext uri="{28A0092B-C50C-407E-A947-70E740481C1C}">
                <a14:useLocalDpi xmlns:a14="http://schemas.microsoft.com/office/drawing/2010/main" val="0"/>
              </a:ext>
            </a:extLst>
          </a:blip>
          <a:stretch>
            <a:fillRect/>
          </a:stretch>
        </p:blipFill>
        <p:spPr bwMode="auto">
          <a:xfrm>
            <a:off x="1341540" y="1371600"/>
            <a:ext cx="6278460" cy="183682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 name="Picture 3" descr="A scatterplot graph titled Residuals versus Fitted plots Fitted Values (lm open parenthesis Weight is similar to Length plus Width plus I open parenthesis Length asterisk Width close parenthesis close parenthesis) against Residuals. The graph has Fitted values along the horizontal axis ranging from 0 to 1000 in increments of 200 and Residuals along the vertical axis ranging from negative 100 to 200 in increments of 100. A dotted line is drawn at 0 on the vertical axis. The graph has a regression line starting at (0, 5), decreases to (negative 4, 250), and increases a little and remains the same at (1200, 0). Three points lie significantly at (900, 90), (900, 160), and (1500, negative 150)."/>
          <p:cNvPicPr>
            <a:picLocks noGrp="1" noChangeAspect="1" noChangeArrowheads="1"/>
          </p:cNvPicPr>
          <p:nvPr>
            <p:ph type="pic" sz="quarter" idx="11"/>
          </p:nvPr>
        </p:nvPicPr>
        <p:blipFill>
          <a:blip r:embed="rId4">
            <a:extLst>
              <a:ext uri="{28A0092B-C50C-407E-A947-70E740481C1C}">
                <a14:useLocalDpi xmlns:a14="http://schemas.microsoft.com/office/drawing/2010/main" val="0"/>
              </a:ext>
            </a:extLst>
          </a:blip>
          <a:stretch>
            <a:fillRect/>
          </a:stretch>
        </p:blipFill>
        <p:spPr bwMode="auto">
          <a:xfrm>
            <a:off x="449952" y="3344751"/>
            <a:ext cx="2879775" cy="2907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Content Placeholder 3"/>
          <p:cNvSpPr>
            <a:spLocks noGrp="1"/>
          </p:cNvSpPr>
          <p:nvPr>
            <p:ph type="body" sz="quarter" idx="10"/>
          </p:nvPr>
        </p:nvSpPr>
        <p:spPr>
          <a:xfrm>
            <a:off x="3774380" y="3891365"/>
            <a:ext cx="4912420" cy="1823635"/>
          </a:xfrm>
        </p:spPr>
        <p:txBody>
          <a:bodyPr>
            <a:normAutofit/>
          </a:bodyPr>
          <a:lstStyle/>
          <a:p>
            <a:pPr marL="0" indent="0">
              <a:buNone/>
            </a:pPr>
            <a:r>
              <a:rPr lang="en-US" dirty="0"/>
              <a:t>All three terms are significant. </a:t>
            </a:r>
            <a:r>
              <a:rPr lang="en-US" dirty="0" smtClean="0"/>
              <a:t>(</a:t>
            </a:r>
            <a:r>
              <a:rPr lang="en-US" dirty="0"/>
              <a:t>But there is a pattern in the residual plot . . . might try </a:t>
            </a:r>
            <a:r>
              <a:rPr lang="en-US" b="1" dirty="0">
                <a:latin typeface="Courier New" panose="02070309020205020404" pitchFamily="49" charset="0"/>
                <a:cs typeface="Courier New" panose="02070309020205020404" pitchFamily="49" charset="0"/>
              </a:rPr>
              <a:t>log(Weight</a:t>
            </a:r>
            <a:r>
              <a:rPr lang="en-US" b="1" dirty="0" smtClean="0">
                <a:latin typeface="Courier New" panose="02070309020205020404" pitchFamily="49" charset="0"/>
                <a:cs typeface="Courier New" panose="02070309020205020404" pitchFamily="49" charset="0"/>
              </a:rPr>
              <a:t>)</a:t>
            </a:r>
            <a:r>
              <a:rPr lang="en-US" dirty="0" smtClean="0"/>
              <a:t>.)</a:t>
            </a:r>
            <a:endParaRPr lang="en-US" dirty="0"/>
          </a:p>
        </p:txBody>
      </p:sp>
    </p:spTree>
    <p:extLst>
      <p:ext uri="{BB962C8B-B14F-4D97-AF65-F5344CB8AC3E}">
        <p14:creationId xmlns:p14="http://schemas.microsoft.com/office/powerpoint/2010/main" val="96201647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Example: State SAT Scores</a:t>
            </a:r>
          </a:p>
        </p:txBody>
      </p:sp>
      <p:sp>
        <p:nvSpPr>
          <p:cNvPr id="3" name="Content Placeholder 2"/>
          <p:cNvSpPr>
            <a:spLocks noGrp="1"/>
          </p:cNvSpPr>
          <p:nvPr>
            <p:ph sz="quarter" idx="10"/>
          </p:nvPr>
        </p:nvSpPr>
        <p:spPr>
          <a:xfrm>
            <a:off x="247304" y="1407392"/>
            <a:ext cx="8591896" cy="4764807"/>
          </a:xfrm>
        </p:spPr>
        <p:txBody>
          <a:bodyPr>
            <a:normAutofit/>
          </a:bodyPr>
          <a:lstStyle/>
          <a:p>
            <a:pPr marL="0" indent="0">
              <a:buNone/>
            </a:pPr>
            <a:r>
              <a:rPr lang="en-US" b="1" dirty="0">
                <a:solidFill>
                  <a:srgbClr val="000000"/>
                </a:solidFill>
              </a:rPr>
              <a:t>Response variable</a:t>
            </a:r>
            <a:r>
              <a:rPr lang="en-US" b="1" dirty="0" smtClean="0">
                <a:solidFill>
                  <a:srgbClr val="000000"/>
                </a:solidFill>
              </a:rPr>
              <a:t>:</a:t>
            </a:r>
          </a:p>
          <a:p>
            <a:pPr marL="0" indent="914400">
              <a:buNone/>
            </a:pPr>
            <a:r>
              <a:rPr lang="en-US" i="1" dirty="0" smtClean="0">
                <a:solidFill>
                  <a:srgbClr val="000000"/>
                </a:solidFill>
              </a:rPr>
              <a:t>Y</a:t>
            </a:r>
            <a:r>
              <a:rPr lang="en-US" dirty="0" smtClean="0">
                <a:solidFill>
                  <a:srgbClr val="000000"/>
                </a:solidFill>
              </a:rPr>
              <a:t> </a:t>
            </a:r>
            <a:r>
              <a:rPr lang="en-US" dirty="0">
                <a:solidFill>
                  <a:srgbClr val="000000"/>
                </a:solidFill>
              </a:rPr>
              <a:t>=average combined SAT score</a:t>
            </a:r>
          </a:p>
          <a:p>
            <a:pPr marL="0" indent="0">
              <a:buNone/>
            </a:pPr>
            <a:endParaRPr lang="en-US" b="1" dirty="0" smtClean="0">
              <a:solidFill>
                <a:srgbClr val="000000"/>
              </a:solidFill>
            </a:endParaRPr>
          </a:p>
          <a:p>
            <a:pPr marL="0" indent="0">
              <a:buNone/>
            </a:pPr>
            <a:r>
              <a:rPr lang="en-US" b="1" dirty="0" smtClean="0">
                <a:solidFill>
                  <a:srgbClr val="000000"/>
                </a:solidFill>
              </a:rPr>
              <a:t>Potential </a:t>
            </a:r>
            <a:r>
              <a:rPr lang="en-US" b="1" dirty="0">
                <a:solidFill>
                  <a:srgbClr val="000000"/>
                </a:solidFill>
              </a:rPr>
              <a:t>predictors</a:t>
            </a:r>
            <a:r>
              <a:rPr lang="en-US" b="1" dirty="0" smtClean="0">
                <a:solidFill>
                  <a:srgbClr val="000000"/>
                </a:solidFill>
              </a:rPr>
              <a:t>:</a:t>
            </a:r>
            <a:endParaRPr lang="en-US" b="1" dirty="0">
              <a:solidFill>
                <a:srgbClr val="000000"/>
              </a:solidFill>
            </a:endParaRPr>
          </a:p>
          <a:p>
            <a:pPr marL="0" indent="977900">
              <a:buNone/>
            </a:pPr>
            <a:r>
              <a:rPr lang="en-US" dirty="0" smtClean="0">
                <a:solidFill>
                  <a:srgbClr val="000000"/>
                </a:solidFill>
              </a:rPr>
              <a:t>Takers </a:t>
            </a:r>
            <a:r>
              <a:rPr lang="en-US" dirty="0">
                <a:solidFill>
                  <a:srgbClr val="000000"/>
                </a:solidFill>
              </a:rPr>
              <a:t>= % taking the </a:t>
            </a:r>
            <a:r>
              <a:rPr lang="en-US" dirty="0" smtClean="0">
                <a:solidFill>
                  <a:srgbClr val="000000"/>
                </a:solidFill>
              </a:rPr>
              <a:t>exam</a:t>
            </a:r>
          </a:p>
          <a:p>
            <a:pPr marL="0" indent="977900">
              <a:buNone/>
            </a:pPr>
            <a:r>
              <a:rPr lang="en-US" dirty="0" smtClean="0">
                <a:solidFill>
                  <a:srgbClr val="000000"/>
                </a:solidFill>
              </a:rPr>
              <a:t>Expend </a:t>
            </a:r>
            <a:r>
              <a:rPr lang="en-US" dirty="0">
                <a:solidFill>
                  <a:srgbClr val="000000"/>
                </a:solidFill>
              </a:rPr>
              <a:t>= spend per student ($100’s</a:t>
            </a:r>
            <a:r>
              <a:rPr lang="en-US" dirty="0" smtClean="0">
                <a:solidFill>
                  <a:srgbClr val="000000"/>
                </a:solidFill>
              </a:rPr>
              <a:t>)</a:t>
            </a:r>
            <a:endParaRPr lang="en-US" dirty="0">
              <a:solidFill>
                <a:srgbClr val="000000"/>
              </a:solidFill>
            </a:endParaRPr>
          </a:p>
          <a:p>
            <a:pPr marL="0" indent="0">
              <a:buNone/>
            </a:pPr>
            <a:endParaRPr lang="en-US" dirty="0" smtClean="0">
              <a:solidFill>
                <a:srgbClr val="000000"/>
              </a:solidFill>
            </a:endParaRPr>
          </a:p>
          <a:p>
            <a:pPr marL="0" indent="0">
              <a:buNone/>
            </a:pPr>
            <a:r>
              <a:rPr lang="en-US" dirty="0" smtClean="0">
                <a:solidFill>
                  <a:srgbClr val="000000"/>
                </a:solidFill>
              </a:rPr>
              <a:t>Data </a:t>
            </a:r>
            <a:r>
              <a:rPr lang="en-US" dirty="0">
                <a:solidFill>
                  <a:srgbClr val="000000"/>
                </a:solidFill>
              </a:rPr>
              <a:t>file: </a:t>
            </a:r>
            <a:r>
              <a:rPr lang="en-US" dirty="0" smtClean="0">
                <a:solidFill>
                  <a:srgbClr val="000000"/>
                </a:solidFill>
              </a:rPr>
              <a:t>StateSAT82</a:t>
            </a:r>
            <a:endParaRPr lang="en-US" dirty="0">
              <a:solidFill>
                <a:srgbClr val="000000"/>
              </a:solidFill>
            </a:endParaRPr>
          </a:p>
        </p:txBody>
      </p:sp>
    </p:spTree>
    <p:extLst>
      <p:ext uri="{BB962C8B-B14F-4D97-AF65-F5344CB8AC3E}">
        <p14:creationId xmlns:p14="http://schemas.microsoft.com/office/powerpoint/2010/main" val="269068195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Example: State </a:t>
            </a:r>
            <a:r>
              <a:rPr lang="en-US" dirty="0"/>
              <a:t>SAT</a:t>
            </a:r>
          </a:p>
        </p:txBody>
      </p:sp>
      <p:pic>
        <p:nvPicPr>
          <p:cNvPr id="11" name="Picture 2" descr="A scatterplot graph plots Takers versus SAT. The graph has Takers along the horizontal axis ranging from 0 to 70 in increments of 10 and SAT along the vertical axis ranging from 800 to 1060 in increments of 60. The graph has a regression line that extends from  (0, 1030) to (70, 830). Many points are marked along the regression line. The graph shows the scattered points from 5 to 18 and 35 to 50 along the horizontal axis and from 970 to 1050 and 830 to 930 along the vertical axis. Three points lie significantly at (17, 965), (18, 920), and (31, 865). A callout reading Would a curved line work better? points toward the line."/>
          <p:cNvPicPr>
            <a:picLocks noGrp="1" noChangeAspect="1" noChangeArrowheads="1"/>
          </p:cNvPicPr>
          <p:nvPr>
            <p:ph type="pic" sz="quarter" idx="11"/>
          </p:nvPr>
        </p:nvPicPr>
        <p:blipFill>
          <a:blip r:embed="rId3">
            <a:extLst>
              <a:ext uri="{28A0092B-C50C-407E-A947-70E740481C1C}">
                <a14:useLocalDpi xmlns:a14="http://schemas.microsoft.com/office/drawing/2010/main" val="0"/>
              </a:ext>
            </a:extLst>
          </a:blip>
          <a:stretch>
            <a:fillRect/>
          </a:stretch>
        </p:blipFill>
        <p:spPr bwMode="auto">
          <a:xfrm>
            <a:off x="171450" y="1926431"/>
            <a:ext cx="4610100" cy="28813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Content Placeholder 2"/>
          <p:cNvSpPr>
            <a:spLocks noGrp="1"/>
          </p:cNvSpPr>
          <p:nvPr>
            <p:ph idx="1"/>
          </p:nvPr>
        </p:nvSpPr>
        <p:spPr>
          <a:xfrm>
            <a:off x="304800" y="5129258"/>
            <a:ext cx="3017963" cy="1025605"/>
          </a:xfrm>
        </p:spPr>
        <p:txBody>
          <a:bodyPr>
            <a:normAutofit/>
          </a:bodyPr>
          <a:lstStyle/>
          <a:p>
            <a:pPr marL="0" indent="0">
              <a:spcBef>
                <a:spcPts val="125"/>
              </a:spcBef>
              <a:buNone/>
            </a:pPr>
            <a:r>
              <a:rPr lang="en-US" altLang="en-US" i="1" dirty="0"/>
              <a:t>Y </a:t>
            </a:r>
            <a:r>
              <a:rPr lang="en-US" altLang="en-US" dirty="0"/>
              <a:t>= combined SAT</a:t>
            </a:r>
          </a:p>
          <a:p>
            <a:pPr marL="0" indent="0">
              <a:spcBef>
                <a:spcPts val="125"/>
              </a:spcBef>
              <a:buNone/>
            </a:pPr>
            <a:r>
              <a:rPr lang="en-US" altLang="en-US" i="1" dirty="0"/>
              <a:t>X </a:t>
            </a:r>
            <a:r>
              <a:rPr lang="en-US" altLang="en-US" dirty="0"/>
              <a:t>= % taking </a:t>
            </a:r>
            <a:r>
              <a:rPr lang="en-US" altLang="en-US" dirty="0" smtClean="0"/>
              <a:t>SAT</a:t>
            </a:r>
            <a:endParaRPr lang="en-US" altLang="en-US" dirty="0"/>
          </a:p>
        </p:txBody>
      </p:sp>
      <p:pic>
        <p:nvPicPr>
          <p:cNvPr id="13" name="Picture 3" descr="A scatterplot graph plots mod1dollarfitted versus mod1dollarresid. The graph has mod1dollarfitted along the horizontal axis ranging from 850 to 1000 in increments of 50 and mod1dollarresid along the vertical axis ranging from negative 100 to 50 in increments of 50. The graph shows a line parallel to the horizontal axis at 0 on the vertical axis. The graph shows many points scattered from 850 to 930  and 980 to 1200 along the horizontal axis and from negative 50 to 50 on the vertical axis. Three points lie significantly at (880, negative 100), (870, negative 45), and (935, negative 40)."/>
          <p:cNvPicPr>
            <a:picLocks noGrp="1" noChangeAspect="1" noChangeArrowheads="1"/>
          </p:cNvPicPr>
          <p:nvPr>
            <p:ph type="pic" sz="quarter" idx="13"/>
          </p:nvPr>
        </p:nvPicPr>
        <p:blipFill>
          <a:blip r:embed="rId4">
            <a:extLst>
              <a:ext uri="{28A0092B-C50C-407E-A947-70E740481C1C}">
                <a14:useLocalDpi xmlns:a14="http://schemas.microsoft.com/office/drawing/2010/main" val="0"/>
              </a:ext>
            </a:extLst>
          </a:blip>
          <a:stretch>
            <a:fillRect/>
          </a:stretch>
        </p:blipFill>
        <p:spPr bwMode="auto">
          <a:xfrm>
            <a:off x="5359820" y="1828800"/>
            <a:ext cx="3148760" cy="317237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6003885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Polynomial Regression</a:t>
            </a:r>
          </a:p>
        </p:txBody>
      </p:sp>
      <p:graphicFrame>
        <p:nvGraphicFramePr>
          <p:cNvPr id="13" name="Object 12" descr="A text reads, For a single predictor X: Y equals beta subscript 0 plus beta subscript 1 X plus beta subscript 2 X superscript 2 plus three dots plus beta subscript p X superscript p plus varepsilon.&#10;Y equals beta subscript 0 plus beta subscript 1 X plus varepsilon open parenthesis linear close parenthesis.&#10;Y equals beta subscript 0 plus beta subscript 1 X plus beta subscript 2 X superscript 2 plus varepsilon open parenthesis quadratic close parenthesis.&#10;Y equals beta subscript 0 plus beta subscript 1 X plus beta subscript 2 X superscript 2 plus beta subscript 3 X superscript 3 plus varepsilon open parenthesis cubic close parenthesis."/>
          <p:cNvGraphicFramePr>
            <a:graphicFrameLocks noChangeAspect="1"/>
          </p:cNvGraphicFramePr>
          <p:nvPr>
            <p:extLst>
              <p:ext uri="{D42A27DB-BD31-4B8C-83A1-F6EECF244321}">
                <p14:modId xmlns:p14="http://schemas.microsoft.com/office/powerpoint/2010/main" val="237066257"/>
              </p:ext>
            </p:extLst>
          </p:nvPr>
        </p:nvGraphicFramePr>
        <p:xfrm>
          <a:off x="304800" y="1952625"/>
          <a:ext cx="6653213" cy="3128963"/>
        </p:xfrm>
        <a:graphic>
          <a:graphicData uri="http://schemas.openxmlformats.org/presentationml/2006/ole">
            <mc:AlternateContent xmlns:mc="http://schemas.openxmlformats.org/markup-compatibility/2006">
              <mc:Choice xmlns:v="urn:schemas-microsoft-com:vml" Requires="v">
                <p:oleObj spid="_x0000_s11337" name="Equation" r:id="rId4" imgW="2565360" imgH="1206360" progId="Equation.DSMT4">
                  <p:embed/>
                </p:oleObj>
              </mc:Choice>
              <mc:Fallback>
                <p:oleObj name="Equation" r:id="rId4" imgW="2565360" imgH="1206360" progId="Equation.DSMT4">
                  <p:embed/>
                  <p:pic>
                    <p:nvPicPr>
                      <p:cNvPr id="0" name=""/>
                      <p:cNvPicPr/>
                      <p:nvPr/>
                    </p:nvPicPr>
                    <p:blipFill>
                      <a:blip r:embed="rId5"/>
                      <a:stretch>
                        <a:fillRect/>
                      </a:stretch>
                    </p:blipFill>
                    <p:spPr>
                      <a:xfrm>
                        <a:off x="304800" y="1952625"/>
                        <a:ext cx="6653213" cy="3128963"/>
                      </a:xfrm>
                      <a:prstGeom prst="rect">
                        <a:avLst/>
                      </a:prstGeom>
                    </p:spPr>
                  </p:pic>
                </p:oleObj>
              </mc:Fallback>
            </mc:AlternateContent>
          </a:graphicData>
        </a:graphic>
      </p:graphicFrame>
    </p:spTree>
    <p:extLst>
      <p:ext uri="{BB962C8B-B14F-4D97-AF65-F5344CB8AC3E}">
        <p14:creationId xmlns:p14="http://schemas.microsoft.com/office/powerpoint/2010/main" val="259548197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theme/theme1.xml><?xml version="1.0" encoding="utf-8"?>
<a:theme xmlns:a="http://schemas.openxmlformats.org/drawingml/2006/main" name="bergerinvitels3e_lectureslides_ch01_final">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bergerinvitels3e_lectureslides_ch01_final</Template>
  <TotalTime>2317</TotalTime>
  <Words>426</Words>
  <Application>Microsoft Office PowerPoint</Application>
  <PresentationFormat>On-screen Show (4:3)</PresentationFormat>
  <Paragraphs>77</Paragraphs>
  <Slides>16</Slides>
  <Notes>14</Notes>
  <HiddenSlides>0</HiddenSlides>
  <MMClips>0</MMClips>
  <ScaleCrop>false</ScaleCrop>
  <HeadingPairs>
    <vt:vector size="8" baseType="variant">
      <vt:variant>
        <vt:lpstr>Fonts Used</vt:lpstr>
      </vt:variant>
      <vt:variant>
        <vt:i4>7</vt:i4>
      </vt:variant>
      <vt:variant>
        <vt:lpstr>Theme</vt:lpstr>
      </vt:variant>
      <vt:variant>
        <vt:i4>1</vt:i4>
      </vt:variant>
      <vt:variant>
        <vt:lpstr>Embedded OLE Servers</vt:lpstr>
      </vt:variant>
      <vt:variant>
        <vt:i4>1</vt:i4>
      </vt:variant>
      <vt:variant>
        <vt:lpstr>Slide Titles</vt:lpstr>
      </vt:variant>
      <vt:variant>
        <vt:i4>16</vt:i4>
      </vt:variant>
    </vt:vector>
  </HeadingPairs>
  <TitlesOfParts>
    <vt:vector size="25" baseType="lpstr">
      <vt:lpstr>ＭＳ Ｐゴシック</vt:lpstr>
      <vt:lpstr>Arial</vt:lpstr>
      <vt:lpstr>Arial Black</vt:lpstr>
      <vt:lpstr>Calibri</vt:lpstr>
      <vt:lpstr>Courier New</vt:lpstr>
      <vt:lpstr>Symbol</vt:lpstr>
      <vt:lpstr>Wingdings</vt:lpstr>
      <vt:lpstr>bergerinvitels3e_lectureslides_ch01_final</vt:lpstr>
      <vt:lpstr>Equation</vt:lpstr>
      <vt:lpstr>Section 3.4 </vt:lpstr>
      <vt:lpstr>Section 3.4</vt:lpstr>
      <vt:lpstr>Interaction</vt:lpstr>
      <vt:lpstr>Example 3.11 in the Text: Fish Weights (1 of 3)</vt:lpstr>
      <vt:lpstr>Example 3.11 in the Text: Fish Weights (2 of 3)</vt:lpstr>
      <vt:lpstr>Example 3.11 in the Text: Fish Weights (3 of 3)</vt:lpstr>
      <vt:lpstr>Example: State SAT Scores</vt:lpstr>
      <vt:lpstr>Example: State SAT</vt:lpstr>
      <vt:lpstr>Polynomial Regression</vt:lpstr>
      <vt:lpstr>Polynomial Regression in R</vt:lpstr>
      <vt:lpstr>Quadratic Model for SAT</vt:lpstr>
      <vt:lpstr>Plot the Quadratic Fit</vt:lpstr>
      <vt:lpstr>How to Choose the Polynomial Degree</vt:lpstr>
      <vt:lpstr>Complete Second-Order Models (1 of 2)</vt:lpstr>
      <vt:lpstr>Complete Second-Order Models (2 of 2)</vt:lpstr>
      <vt:lpstr>Second-Order Model for State SAT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Sections 3.4</dc:title>
  <dc:creator>Canon</dc:creator>
  <cp:lastModifiedBy>Newton, Andy</cp:lastModifiedBy>
  <cp:revision>460</cp:revision>
  <dcterms:created xsi:type="dcterms:W3CDTF">2015-10-23T14:29:37Z</dcterms:created>
  <dcterms:modified xsi:type="dcterms:W3CDTF">2018-07-24T14:36:21Z</dcterms:modified>
</cp:coreProperties>
</file>